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4"/>
  </p:sldMasterIdLst>
  <p:notesMasterIdLst>
    <p:notesMasterId r:id="rId26"/>
  </p:notesMasterIdLst>
  <p:sldIdLst>
    <p:sldId id="305" r:id="rId5"/>
    <p:sldId id="280" r:id="rId6"/>
    <p:sldId id="281" r:id="rId7"/>
    <p:sldId id="303" r:id="rId8"/>
    <p:sldId id="282" r:id="rId9"/>
    <p:sldId id="292" r:id="rId10"/>
    <p:sldId id="283" r:id="rId11"/>
    <p:sldId id="285" r:id="rId12"/>
    <p:sldId id="294" r:id="rId13"/>
    <p:sldId id="284" r:id="rId14"/>
    <p:sldId id="295" r:id="rId15"/>
    <p:sldId id="296" r:id="rId16"/>
    <p:sldId id="297" r:id="rId17"/>
    <p:sldId id="298" r:id="rId18"/>
    <p:sldId id="299" r:id="rId19"/>
    <p:sldId id="300" r:id="rId20"/>
    <p:sldId id="301" r:id="rId21"/>
    <p:sldId id="290" r:id="rId22"/>
    <p:sldId id="287" r:id="rId23"/>
    <p:sldId id="289" r:id="rId24"/>
    <p:sldId id="30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CDE3"/>
    <a:srgbClr val="003F5F"/>
    <a:srgbClr val="54B948"/>
    <a:srgbClr val="0024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65" autoAdjust="0"/>
    <p:restoredTop sz="82372" autoAdjust="0"/>
  </p:normalViewPr>
  <p:slideViewPr>
    <p:cSldViewPr snapToGrid="0" showGuides="1">
      <p:cViewPr varScale="1">
        <p:scale>
          <a:sx n="43" d="100"/>
          <a:sy n="43" d="100"/>
        </p:scale>
        <p:origin x="1160" y="43"/>
      </p:cViewPr>
      <p:guideLst>
        <p:guide orient="horz" pos="1968"/>
        <p:guide pos="3840"/>
      </p:guideLst>
    </p:cSldViewPr>
  </p:slideViewPr>
  <p:notesTextViewPr>
    <p:cViewPr>
      <p:scale>
        <a:sx n="1" d="1"/>
        <a:sy n="1" d="1"/>
      </p:scale>
      <p:origin x="0" y="0"/>
    </p:cViewPr>
  </p:notesTextViewPr>
  <p:sorterViewPr>
    <p:cViewPr>
      <p:scale>
        <a:sx n="100" d="100"/>
        <a:sy n="100" d="100"/>
      </p:scale>
      <p:origin x="0" y="-97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6e1d74d29e531d16/Desktop/Port%20File%2011-8-14/BPPA%20(travel)/ZEN%20in%20a%20Box/ZEN%20Study/ZEN%20Projects%20in%20Study/Summary%20Database-1912151%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Annual Energy Savings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635833222887575"/>
          <c:y val="0.12864040161832166"/>
          <c:w val="0.7022811303907367"/>
          <c:h val="0.57062849538761518"/>
        </c:manualLayout>
      </c:layout>
      <c:barChart>
        <c:barDir val="col"/>
        <c:grouping val="stacked"/>
        <c:varyColors val="0"/>
        <c:ser>
          <c:idx val="0"/>
          <c:order val="0"/>
          <c:tx>
            <c:strRef>
              <c:f>Sheet1!$A$2</c:f>
              <c:strCache>
                <c:ptCount val="1"/>
                <c:pt idx="0">
                  <c:v>Fossil</c:v>
                </c:pt>
              </c:strCache>
            </c:strRef>
          </c:tx>
          <c:spPr>
            <a:solidFill>
              <a:schemeClr val="tx1">
                <a:lumMod val="75000"/>
                <a:lumOff val="25000"/>
              </a:schemeClr>
            </a:solidFill>
            <a:ln>
              <a:noFill/>
            </a:ln>
            <a:effectLst/>
          </c:spPr>
          <c:invertIfNegative val="0"/>
          <c:cat>
            <c:strRef>
              <c:f>Sheet1!$B$1:$C$1</c:f>
              <c:strCache>
                <c:ptCount val="2"/>
                <c:pt idx="0">
                  <c:v>Before</c:v>
                </c:pt>
                <c:pt idx="1">
                  <c:v>After</c:v>
                </c:pt>
              </c:strCache>
            </c:strRef>
          </c:cat>
          <c:val>
            <c:numRef>
              <c:f>Sheet1!$B$2:$C$2</c:f>
              <c:numCache>
                <c:formatCode>General</c:formatCode>
                <c:ptCount val="2"/>
                <c:pt idx="0">
                  <c:v>66.37</c:v>
                </c:pt>
                <c:pt idx="1">
                  <c:v>3.32</c:v>
                </c:pt>
              </c:numCache>
            </c:numRef>
          </c:val>
          <c:extLst>
            <c:ext xmlns:c16="http://schemas.microsoft.com/office/drawing/2014/chart" uri="{C3380CC4-5D6E-409C-BE32-E72D297353CC}">
              <c16:uniqueId val="{00000000-E3BF-468A-85C9-4B4D503A075D}"/>
            </c:ext>
          </c:extLst>
        </c:ser>
        <c:ser>
          <c:idx val="1"/>
          <c:order val="1"/>
          <c:tx>
            <c:strRef>
              <c:f>Sheet1!$A$3</c:f>
              <c:strCache>
                <c:ptCount val="1"/>
                <c:pt idx="0">
                  <c:v>Grid electricity</c:v>
                </c:pt>
              </c:strCache>
            </c:strRef>
          </c:tx>
          <c:spPr>
            <a:solidFill>
              <a:srgbClr val="DB705B"/>
            </a:solidFill>
            <a:ln>
              <a:noFill/>
            </a:ln>
            <a:effectLst/>
          </c:spPr>
          <c:invertIfNegative val="0"/>
          <c:cat>
            <c:strRef>
              <c:f>Sheet1!$B$1:$C$1</c:f>
              <c:strCache>
                <c:ptCount val="2"/>
                <c:pt idx="0">
                  <c:v>Before</c:v>
                </c:pt>
                <c:pt idx="1">
                  <c:v>After</c:v>
                </c:pt>
              </c:strCache>
            </c:strRef>
          </c:cat>
          <c:val>
            <c:numRef>
              <c:f>Sheet1!$B$3:$C$3</c:f>
              <c:numCache>
                <c:formatCode>General</c:formatCode>
                <c:ptCount val="2"/>
                <c:pt idx="0">
                  <c:v>12.19</c:v>
                </c:pt>
                <c:pt idx="1">
                  <c:v>0.43</c:v>
                </c:pt>
              </c:numCache>
            </c:numRef>
          </c:val>
          <c:extLst>
            <c:ext xmlns:c16="http://schemas.microsoft.com/office/drawing/2014/chart" uri="{C3380CC4-5D6E-409C-BE32-E72D297353CC}">
              <c16:uniqueId val="{00000001-E3BF-468A-85C9-4B4D503A075D}"/>
            </c:ext>
          </c:extLst>
        </c:ser>
        <c:ser>
          <c:idx val="2"/>
          <c:order val="2"/>
          <c:tx>
            <c:strRef>
              <c:f>Sheet1!$A$4</c:f>
              <c:strCache>
                <c:ptCount val="1"/>
                <c:pt idx="0">
                  <c:v>Biomass</c:v>
                </c:pt>
              </c:strCache>
            </c:strRef>
          </c:tx>
          <c:spPr>
            <a:solidFill>
              <a:schemeClr val="accent6">
                <a:lumMod val="75000"/>
              </a:schemeClr>
            </a:solidFill>
            <a:ln>
              <a:noFill/>
            </a:ln>
            <a:effectLst/>
          </c:spPr>
          <c:invertIfNegative val="0"/>
          <c:cat>
            <c:strRef>
              <c:f>Sheet1!$B$1:$C$1</c:f>
              <c:strCache>
                <c:ptCount val="2"/>
                <c:pt idx="0">
                  <c:v>Before</c:v>
                </c:pt>
                <c:pt idx="1">
                  <c:v>After</c:v>
                </c:pt>
              </c:strCache>
            </c:strRef>
          </c:cat>
          <c:val>
            <c:numRef>
              <c:f>Sheet1!$B$4:$C$4</c:f>
              <c:numCache>
                <c:formatCode>General</c:formatCode>
                <c:ptCount val="2"/>
                <c:pt idx="0">
                  <c:v>41.99</c:v>
                </c:pt>
                <c:pt idx="1">
                  <c:v>24.11</c:v>
                </c:pt>
              </c:numCache>
            </c:numRef>
          </c:val>
          <c:extLst>
            <c:ext xmlns:c16="http://schemas.microsoft.com/office/drawing/2014/chart" uri="{C3380CC4-5D6E-409C-BE32-E72D297353CC}">
              <c16:uniqueId val="{00000002-E3BF-468A-85C9-4B4D503A075D}"/>
            </c:ext>
          </c:extLst>
        </c:ser>
        <c:ser>
          <c:idx val="3"/>
          <c:order val="3"/>
          <c:tx>
            <c:strRef>
              <c:f>Sheet1!$A$5</c:f>
              <c:strCache>
                <c:ptCount val="1"/>
                <c:pt idx="0">
                  <c:v>Renewable electricity</c:v>
                </c:pt>
              </c:strCache>
            </c:strRef>
          </c:tx>
          <c:spPr>
            <a:solidFill>
              <a:srgbClr val="92D050"/>
            </a:solidFill>
            <a:ln>
              <a:noFill/>
            </a:ln>
            <a:effectLst/>
          </c:spPr>
          <c:invertIfNegative val="0"/>
          <c:cat>
            <c:strRef>
              <c:f>Sheet1!$B$1:$C$1</c:f>
              <c:strCache>
                <c:ptCount val="2"/>
                <c:pt idx="0">
                  <c:v>Before</c:v>
                </c:pt>
                <c:pt idx="1">
                  <c:v>After</c:v>
                </c:pt>
              </c:strCache>
            </c:strRef>
          </c:cat>
          <c:val>
            <c:numRef>
              <c:f>Sheet1!$B$5:$C$5</c:f>
              <c:numCache>
                <c:formatCode>General</c:formatCode>
                <c:ptCount val="2"/>
                <c:pt idx="1">
                  <c:v>32.64</c:v>
                </c:pt>
              </c:numCache>
            </c:numRef>
          </c:val>
          <c:extLst>
            <c:ext xmlns:c16="http://schemas.microsoft.com/office/drawing/2014/chart" uri="{C3380CC4-5D6E-409C-BE32-E72D297353CC}">
              <c16:uniqueId val="{00000003-E3BF-468A-85C9-4B4D503A075D}"/>
            </c:ext>
          </c:extLst>
        </c:ser>
        <c:ser>
          <c:idx val="4"/>
          <c:order val="4"/>
          <c:tx>
            <c:strRef>
              <c:f>Sheet1!$A$6</c:f>
              <c:strCache>
                <c:ptCount val="1"/>
                <c:pt idx="0">
                  <c:v>Mechanical upgrade</c:v>
                </c:pt>
              </c:strCache>
            </c:strRef>
          </c:tx>
          <c:spPr>
            <a:solidFill>
              <a:schemeClr val="bg1">
                <a:lumMod val="75000"/>
              </a:schemeClr>
            </a:solidFill>
            <a:ln>
              <a:noFill/>
            </a:ln>
            <a:effectLst/>
          </c:spPr>
          <c:invertIfNegative val="0"/>
          <c:cat>
            <c:strRef>
              <c:f>Sheet1!$B$1:$C$1</c:f>
              <c:strCache>
                <c:ptCount val="2"/>
                <c:pt idx="0">
                  <c:v>Before</c:v>
                </c:pt>
                <c:pt idx="1">
                  <c:v>After</c:v>
                </c:pt>
              </c:strCache>
            </c:strRef>
          </c:cat>
          <c:val>
            <c:numRef>
              <c:f>Sheet1!$B$6:$C$6</c:f>
              <c:numCache>
                <c:formatCode>General</c:formatCode>
                <c:ptCount val="2"/>
                <c:pt idx="1">
                  <c:v>42.34</c:v>
                </c:pt>
              </c:numCache>
            </c:numRef>
          </c:val>
          <c:extLst>
            <c:ext xmlns:c16="http://schemas.microsoft.com/office/drawing/2014/chart" uri="{C3380CC4-5D6E-409C-BE32-E72D297353CC}">
              <c16:uniqueId val="{00000004-E3BF-468A-85C9-4B4D503A075D}"/>
            </c:ext>
          </c:extLst>
        </c:ser>
        <c:ser>
          <c:idx val="5"/>
          <c:order val="5"/>
          <c:tx>
            <c:strRef>
              <c:f>Sheet1!$A$7</c:f>
              <c:strCache>
                <c:ptCount val="1"/>
                <c:pt idx="0">
                  <c:v>Envelope upgrade</c:v>
                </c:pt>
              </c:strCache>
            </c:strRef>
          </c:tx>
          <c:spPr>
            <a:solidFill>
              <a:schemeClr val="bg1">
                <a:lumMod val="85000"/>
              </a:schemeClr>
            </a:solidFill>
            <a:ln>
              <a:noFill/>
            </a:ln>
            <a:effectLst/>
          </c:spPr>
          <c:invertIfNegative val="0"/>
          <c:cat>
            <c:strRef>
              <c:f>Sheet1!$B$1:$C$1</c:f>
              <c:strCache>
                <c:ptCount val="2"/>
                <c:pt idx="0">
                  <c:v>Before</c:v>
                </c:pt>
                <c:pt idx="1">
                  <c:v>After</c:v>
                </c:pt>
              </c:strCache>
            </c:strRef>
          </c:cat>
          <c:val>
            <c:numRef>
              <c:f>Sheet1!$B$7:$C$7</c:f>
              <c:numCache>
                <c:formatCode>General</c:formatCode>
                <c:ptCount val="2"/>
                <c:pt idx="1">
                  <c:v>17.72</c:v>
                </c:pt>
              </c:numCache>
            </c:numRef>
          </c:val>
          <c:extLst>
            <c:ext xmlns:c16="http://schemas.microsoft.com/office/drawing/2014/chart" uri="{C3380CC4-5D6E-409C-BE32-E72D297353CC}">
              <c16:uniqueId val="{00000005-E3BF-468A-85C9-4B4D503A075D}"/>
            </c:ext>
          </c:extLst>
        </c:ser>
        <c:dLbls>
          <c:showLegendKey val="0"/>
          <c:showVal val="0"/>
          <c:showCatName val="0"/>
          <c:showSerName val="0"/>
          <c:showPercent val="0"/>
          <c:showBubbleSize val="0"/>
        </c:dLbls>
        <c:gapWidth val="150"/>
        <c:overlap val="100"/>
        <c:axId val="133782528"/>
        <c:axId val="133800704"/>
      </c:barChart>
      <c:catAx>
        <c:axId val="13378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3800704"/>
        <c:crosses val="autoZero"/>
        <c:auto val="1"/>
        <c:lblAlgn val="ctr"/>
        <c:lblOffset val="100"/>
        <c:noMultiLvlLbl val="0"/>
      </c:catAx>
      <c:valAx>
        <c:axId val="133800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MMBtus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3782528"/>
        <c:crosses val="autoZero"/>
        <c:crossBetween val="between"/>
      </c:valAx>
      <c:spPr>
        <a:noFill/>
        <a:ln>
          <a:noFill/>
        </a:ln>
        <a:effectLst/>
      </c:spPr>
    </c:plotArea>
    <c:legend>
      <c:legendPos val="b"/>
      <c:layout>
        <c:manualLayout>
          <c:xMode val="edge"/>
          <c:yMode val="edge"/>
          <c:x val="1.2264397714027426E-2"/>
          <c:y val="0.80517634469272226"/>
          <c:w val="0.98318918704001712"/>
          <c:h val="0.1701322087598347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DAC8CF">
        <a:alpha val="44000"/>
      </a:srgbClr>
    </a:solidFill>
    <a:ln w="9525" cap="flat" cmpd="sng" algn="ctr">
      <a:solidFill>
        <a:schemeClr val="tx1">
          <a:lumMod val="15000"/>
          <a:lumOff val="85000"/>
        </a:schemeClr>
      </a:solidFill>
      <a:round/>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Annual Cost Savings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29360878165659"/>
          <c:y val="9.7626172041702722E-2"/>
          <c:w val="0.75624947761401939"/>
          <c:h val="0.59715861635164147"/>
        </c:manualLayout>
      </c:layout>
      <c:barChart>
        <c:barDir val="col"/>
        <c:grouping val="stacked"/>
        <c:varyColors val="0"/>
        <c:ser>
          <c:idx val="0"/>
          <c:order val="0"/>
          <c:tx>
            <c:strRef>
              <c:f>Sheet1!$A$10</c:f>
              <c:strCache>
                <c:ptCount val="1"/>
                <c:pt idx="0">
                  <c:v>Fossil cost</c:v>
                </c:pt>
              </c:strCache>
            </c:strRef>
          </c:tx>
          <c:spPr>
            <a:solidFill>
              <a:schemeClr val="tx1">
                <a:lumMod val="75000"/>
                <a:lumOff val="25000"/>
              </a:schemeClr>
            </a:solidFill>
            <a:ln>
              <a:noFill/>
            </a:ln>
            <a:effectLst/>
          </c:spPr>
          <c:invertIfNegative val="0"/>
          <c:cat>
            <c:strRef>
              <c:f>Sheet1!$B$9:$C$9</c:f>
              <c:strCache>
                <c:ptCount val="2"/>
                <c:pt idx="0">
                  <c:v>Before </c:v>
                </c:pt>
                <c:pt idx="1">
                  <c:v>After</c:v>
                </c:pt>
              </c:strCache>
            </c:strRef>
          </c:cat>
          <c:val>
            <c:numRef>
              <c:f>Sheet1!$B$10:$C$10</c:f>
              <c:numCache>
                <c:formatCode>General</c:formatCode>
                <c:ptCount val="2"/>
                <c:pt idx="0">
                  <c:v>1380.55</c:v>
                </c:pt>
                <c:pt idx="1">
                  <c:v>73.180000000000007</c:v>
                </c:pt>
              </c:numCache>
            </c:numRef>
          </c:val>
          <c:extLst>
            <c:ext xmlns:c16="http://schemas.microsoft.com/office/drawing/2014/chart" uri="{C3380CC4-5D6E-409C-BE32-E72D297353CC}">
              <c16:uniqueId val="{00000000-4CE2-484B-860C-69C1DCD9BA16}"/>
            </c:ext>
          </c:extLst>
        </c:ser>
        <c:ser>
          <c:idx val="1"/>
          <c:order val="1"/>
          <c:tx>
            <c:strRef>
              <c:f>Sheet1!$A$11</c:f>
              <c:strCache>
                <c:ptCount val="1"/>
                <c:pt idx="0">
                  <c:v>Grid electricity cost</c:v>
                </c:pt>
              </c:strCache>
            </c:strRef>
          </c:tx>
          <c:spPr>
            <a:solidFill>
              <a:srgbClr val="DB705B"/>
            </a:solidFill>
            <a:ln>
              <a:noFill/>
            </a:ln>
            <a:effectLst/>
          </c:spPr>
          <c:invertIfNegative val="0"/>
          <c:cat>
            <c:strRef>
              <c:f>Sheet1!$B$9:$C$9</c:f>
              <c:strCache>
                <c:ptCount val="2"/>
                <c:pt idx="0">
                  <c:v>Before </c:v>
                </c:pt>
                <c:pt idx="1">
                  <c:v>After</c:v>
                </c:pt>
              </c:strCache>
            </c:strRef>
          </c:cat>
          <c:val>
            <c:numRef>
              <c:f>Sheet1!$B$11:$C$11</c:f>
              <c:numCache>
                <c:formatCode>General</c:formatCode>
                <c:ptCount val="2"/>
                <c:pt idx="0">
                  <c:v>534.63</c:v>
                </c:pt>
                <c:pt idx="1">
                  <c:v>18.809999999999999</c:v>
                </c:pt>
              </c:numCache>
            </c:numRef>
          </c:val>
          <c:extLst>
            <c:ext xmlns:c16="http://schemas.microsoft.com/office/drawing/2014/chart" uri="{C3380CC4-5D6E-409C-BE32-E72D297353CC}">
              <c16:uniqueId val="{00000001-4CE2-484B-860C-69C1DCD9BA16}"/>
            </c:ext>
          </c:extLst>
        </c:ser>
        <c:ser>
          <c:idx val="2"/>
          <c:order val="2"/>
          <c:tx>
            <c:strRef>
              <c:f>Sheet1!$A$12</c:f>
              <c:strCache>
                <c:ptCount val="1"/>
                <c:pt idx="0">
                  <c:v>Biomass cost</c:v>
                </c:pt>
              </c:strCache>
            </c:strRef>
          </c:tx>
          <c:spPr>
            <a:solidFill>
              <a:schemeClr val="accent6">
                <a:lumMod val="75000"/>
              </a:schemeClr>
            </a:solidFill>
            <a:ln>
              <a:noFill/>
            </a:ln>
            <a:effectLst/>
          </c:spPr>
          <c:invertIfNegative val="0"/>
          <c:cat>
            <c:strRef>
              <c:f>Sheet1!$B$9:$C$9</c:f>
              <c:strCache>
                <c:ptCount val="2"/>
                <c:pt idx="0">
                  <c:v>Before </c:v>
                </c:pt>
                <c:pt idx="1">
                  <c:v>After</c:v>
                </c:pt>
              </c:strCache>
            </c:strRef>
          </c:cat>
          <c:val>
            <c:numRef>
              <c:f>Sheet1!$B$12:$C$12</c:f>
              <c:numCache>
                <c:formatCode>General</c:formatCode>
                <c:ptCount val="2"/>
                <c:pt idx="0">
                  <c:v>515.38</c:v>
                </c:pt>
                <c:pt idx="1">
                  <c:v>295.89999999999998</c:v>
                </c:pt>
              </c:numCache>
            </c:numRef>
          </c:val>
          <c:extLst>
            <c:ext xmlns:c16="http://schemas.microsoft.com/office/drawing/2014/chart" uri="{C3380CC4-5D6E-409C-BE32-E72D297353CC}">
              <c16:uniqueId val="{00000002-4CE2-484B-860C-69C1DCD9BA16}"/>
            </c:ext>
          </c:extLst>
        </c:ser>
        <c:ser>
          <c:idx val="3"/>
          <c:order val="3"/>
          <c:tx>
            <c:strRef>
              <c:f>Sheet1!$A$13</c:f>
              <c:strCache>
                <c:ptCount val="1"/>
                <c:pt idx="0">
                  <c:v>Savings</c:v>
                </c:pt>
              </c:strCache>
            </c:strRef>
          </c:tx>
          <c:spPr>
            <a:solidFill>
              <a:schemeClr val="bg1">
                <a:lumMod val="85000"/>
              </a:schemeClr>
            </a:solidFill>
            <a:ln>
              <a:noFill/>
            </a:ln>
            <a:effectLst/>
          </c:spPr>
          <c:invertIfNegative val="0"/>
          <c:cat>
            <c:strRef>
              <c:f>Sheet1!$B$9:$C$9</c:f>
              <c:strCache>
                <c:ptCount val="2"/>
                <c:pt idx="0">
                  <c:v>Before </c:v>
                </c:pt>
                <c:pt idx="1">
                  <c:v>After</c:v>
                </c:pt>
              </c:strCache>
            </c:strRef>
          </c:cat>
          <c:val>
            <c:numRef>
              <c:f>Sheet1!$B$13:$C$13</c:f>
              <c:numCache>
                <c:formatCode>General</c:formatCode>
                <c:ptCount val="2"/>
                <c:pt idx="1">
                  <c:v>2042.68</c:v>
                </c:pt>
              </c:numCache>
            </c:numRef>
          </c:val>
          <c:extLst>
            <c:ext xmlns:c16="http://schemas.microsoft.com/office/drawing/2014/chart" uri="{C3380CC4-5D6E-409C-BE32-E72D297353CC}">
              <c16:uniqueId val="{00000003-4CE2-484B-860C-69C1DCD9BA16}"/>
            </c:ext>
          </c:extLst>
        </c:ser>
        <c:dLbls>
          <c:showLegendKey val="0"/>
          <c:showVal val="0"/>
          <c:showCatName val="0"/>
          <c:showSerName val="0"/>
          <c:showPercent val="0"/>
          <c:showBubbleSize val="0"/>
        </c:dLbls>
        <c:gapWidth val="150"/>
        <c:overlap val="100"/>
        <c:axId val="137638656"/>
        <c:axId val="137640192"/>
      </c:barChart>
      <c:catAx>
        <c:axId val="13763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7640192"/>
        <c:crosses val="autoZero"/>
        <c:auto val="1"/>
        <c:lblAlgn val="ctr"/>
        <c:lblOffset val="100"/>
        <c:noMultiLvlLbl val="0"/>
      </c:catAx>
      <c:valAx>
        <c:axId val="1376401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7638656"/>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C2C3E0">
        <a:alpha val="54000"/>
      </a:srgbClr>
    </a:solidFill>
    <a:ln w="9525" cap="flat" cmpd="sng" algn="ctr">
      <a:solidFill>
        <a:schemeClr val="tx1">
          <a:lumMod val="15000"/>
          <a:lumOff val="85000"/>
        </a:schemeClr>
      </a:solidFill>
      <a:round/>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Annual Cash Flow</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293603662640592"/>
          <c:y val="8.5226188360424907E-2"/>
          <c:w val="0.75624947761401939"/>
          <c:h val="0.606186720178853"/>
        </c:manualLayout>
      </c:layout>
      <c:barChart>
        <c:barDir val="col"/>
        <c:grouping val="stacked"/>
        <c:varyColors val="0"/>
        <c:ser>
          <c:idx val="0"/>
          <c:order val="0"/>
          <c:tx>
            <c:strRef>
              <c:f>Sheet1!$A$16</c:f>
              <c:strCache>
                <c:ptCount val="1"/>
                <c:pt idx="0">
                  <c:v>Annual energy cost</c:v>
                </c:pt>
              </c:strCache>
            </c:strRef>
          </c:tx>
          <c:spPr>
            <a:solidFill>
              <a:srgbClr val="00B050"/>
            </a:solidFill>
            <a:ln>
              <a:noFill/>
            </a:ln>
            <a:effectLst/>
          </c:spPr>
          <c:invertIfNegative val="0"/>
          <c:cat>
            <c:strRef>
              <c:f>Sheet1!$B$15:$C$15</c:f>
              <c:strCache>
                <c:ptCount val="2"/>
                <c:pt idx="0">
                  <c:v>Before</c:v>
                </c:pt>
                <c:pt idx="1">
                  <c:v>After</c:v>
                </c:pt>
              </c:strCache>
            </c:strRef>
          </c:cat>
          <c:val>
            <c:numRef>
              <c:f>Sheet1!$B$16:$C$16</c:f>
              <c:numCache>
                <c:formatCode>General</c:formatCode>
                <c:ptCount val="2"/>
                <c:pt idx="0">
                  <c:v>2430.5700000000002</c:v>
                </c:pt>
                <c:pt idx="1">
                  <c:v>387.89</c:v>
                </c:pt>
              </c:numCache>
            </c:numRef>
          </c:val>
          <c:extLst>
            <c:ext xmlns:c16="http://schemas.microsoft.com/office/drawing/2014/chart" uri="{C3380CC4-5D6E-409C-BE32-E72D297353CC}">
              <c16:uniqueId val="{00000000-F245-4143-B25A-FC48FB73037C}"/>
            </c:ext>
          </c:extLst>
        </c:ser>
        <c:ser>
          <c:idx val="1"/>
          <c:order val="1"/>
          <c:tx>
            <c:strRef>
              <c:f>Sheet1!$A$17</c:f>
              <c:strCache>
                <c:ptCount val="1"/>
                <c:pt idx="0">
                  <c:v>Annual finance cost</c:v>
                </c:pt>
              </c:strCache>
            </c:strRef>
          </c:tx>
          <c:spPr>
            <a:solidFill>
              <a:srgbClr val="99AD9B"/>
            </a:solidFill>
            <a:ln>
              <a:noFill/>
            </a:ln>
            <a:effectLst/>
          </c:spPr>
          <c:invertIfNegative val="0"/>
          <c:cat>
            <c:strRef>
              <c:f>Sheet1!$B$15:$C$15</c:f>
              <c:strCache>
                <c:ptCount val="2"/>
                <c:pt idx="0">
                  <c:v>Before</c:v>
                </c:pt>
                <c:pt idx="1">
                  <c:v>After</c:v>
                </c:pt>
              </c:strCache>
            </c:strRef>
          </c:cat>
          <c:val>
            <c:numRef>
              <c:f>Sheet1!$B$17:$C$17</c:f>
              <c:numCache>
                <c:formatCode>General</c:formatCode>
                <c:ptCount val="2"/>
                <c:pt idx="1">
                  <c:v>1305.27</c:v>
                </c:pt>
              </c:numCache>
            </c:numRef>
          </c:val>
          <c:extLst>
            <c:ext xmlns:c16="http://schemas.microsoft.com/office/drawing/2014/chart" uri="{C3380CC4-5D6E-409C-BE32-E72D297353CC}">
              <c16:uniqueId val="{00000001-F245-4143-B25A-FC48FB73037C}"/>
            </c:ext>
          </c:extLst>
        </c:ser>
        <c:ser>
          <c:idx val="2"/>
          <c:order val="2"/>
          <c:tx>
            <c:strRef>
              <c:f>Sheet1!$A$18</c:f>
              <c:strCache>
                <c:ptCount val="1"/>
                <c:pt idx="0">
                  <c:v>Annual savings</c:v>
                </c:pt>
              </c:strCache>
            </c:strRef>
          </c:tx>
          <c:spPr>
            <a:solidFill>
              <a:schemeClr val="bg1">
                <a:lumMod val="95000"/>
              </a:schemeClr>
            </a:solidFill>
            <a:ln>
              <a:noFill/>
            </a:ln>
            <a:effectLst/>
          </c:spPr>
          <c:invertIfNegative val="0"/>
          <c:cat>
            <c:strRef>
              <c:f>Sheet1!$B$15:$C$15</c:f>
              <c:strCache>
                <c:ptCount val="2"/>
                <c:pt idx="0">
                  <c:v>Before</c:v>
                </c:pt>
                <c:pt idx="1">
                  <c:v>After</c:v>
                </c:pt>
              </c:strCache>
            </c:strRef>
          </c:cat>
          <c:val>
            <c:numRef>
              <c:f>Sheet1!$B$18:$C$18</c:f>
              <c:numCache>
                <c:formatCode>General</c:formatCode>
                <c:ptCount val="2"/>
                <c:pt idx="1">
                  <c:v>737.41</c:v>
                </c:pt>
              </c:numCache>
            </c:numRef>
          </c:val>
          <c:extLst>
            <c:ext xmlns:c16="http://schemas.microsoft.com/office/drawing/2014/chart" uri="{C3380CC4-5D6E-409C-BE32-E72D297353CC}">
              <c16:uniqueId val="{00000002-F245-4143-B25A-FC48FB73037C}"/>
            </c:ext>
          </c:extLst>
        </c:ser>
        <c:dLbls>
          <c:showLegendKey val="0"/>
          <c:showVal val="0"/>
          <c:showCatName val="0"/>
          <c:showSerName val="0"/>
          <c:showPercent val="0"/>
          <c:showBubbleSize val="0"/>
        </c:dLbls>
        <c:gapWidth val="150"/>
        <c:overlap val="100"/>
        <c:axId val="137675904"/>
        <c:axId val="137677440"/>
      </c:barChart>
      <c:catAx>
        <c:axId val="13767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7677440"/>
        <c:crosses val="autoZero"/>
        <c:auto val="1"/>
        <c:lblAlgn val="ctr"/>
        <c:lblOffset val="100"/>
        <c:noMultiLvlLbl val="0"/>
      </c:catAx>
      <c:valAx>
        <c:axId val="1376774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7675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B6D6F0">
        <a:alpha val="36078"/>
      </a:srgbClr>
    </a:solidFill>
    <a:ln w="9525" cap="flat" cmpd="sng" algn="ctr">
      <a:solidFill>
        <a:schemeClr val="tx1">
          <a:lumMod val="15000"/>
          <a:lumOff val="85000"/>
        </a:schemeClr>
      </a:solidFill>
      <a:round/>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Fossil</a:t>
            </a:r>
            <a:r>
              <a:rPr lang="en-US" baseline="0"/>
              <a:t> Fuel Use -- Before and After Zero Energy Now Project</a:t>
            </a:r>
            <a:endParaRPr lang="en-U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7.200294078203727E-2"/>
          <c:y val="0.12270448323195121"/>
          <c:w val="0.90567321876736206"/>
          <c:h val="0.72478272927834875"/>
        </c:manualLayout>
      </c:layout>
      <c:barChart>
        <c:barDir val="col"/>
        <c:grouping val="stacked"/>
        <c:varyColors val="0"/>
        <c:ser>
          <c:idx val="0"/>
          <c:order val="0"/>
          <c:tx>
            <c:strRef>
              <c:f>'[Summary Database-1912151 .xlsx]Graphs'!$C$375:$C$377</c:f>
              <c:strCache>
                <c:ptCount val="3"/>
                <c:pt idx="0">
                  <c:v>Fossil Fuel Use Prior</c:v>
                </c:pt>
              </c:strCache>
            </c:strRef>
          </c:tx>
          <c:spPr>
            <a:solidFill>
              <a:srgbClr val="FFC715"/>
            </a:solidFill>
            <a:ln>
              <a:noFill/>
            </a:ln>
            <a:effectLst>
              <a:outerShdw blurRad="57150" dist="19050" dir="5400000" algn="ctr" rotWithShape="0">
                <a:srgbClr val="000000">
                  <a:alpha val="63000"/>
                </a:srgbClr>
              </a:outerShdw>
            </a:effectLst>
          </c:spPr>
          <c:invertIfNegative val="0"/>
          <c:cat>
            <c:strRef>
              <c:f>'[Summary Database-1912151 .xlsx]Graphs'!$A$378:$A$452</c:f>
              <c:strCache>
                <c:ptCount val="73"/>
                <c:pt idx="0">
                  <c:v>1</c:v>
                </c:pt>
                <c:pt idx="3">
                  <c:v>2</c:v>
                </c:pt>
                <c:pt idx="6">
                  <c:v>3</c:v>
                </c:pt>
                <c:pt idx="9">
                  <c:v>4</c:v>
                </c:pt>
                <c:pt idx="12">
                  <c:v>5</c:v>
                </c:pt>
                <c:pt idx="15">
                  <c:v>6</c:v>
                </c:pt>
                <c:pt idx="18">
                  <c:v>8</c:v>
                </c:pt>
                <c:pt idx="21">
                  <c:v>9</c:v>
                </c:pt>
                <c:pt idx="24">
                  <c:v>10</c:v>
                </c:pt>
                <c:pt idx="27">
                  <c:v>11</c:v>
                </c:pt>
                <c:pt idx="30">
                  <c:v>14</c:v>
                </c:pt>
                <c:pt idx="33">
                  <c:v>16</c:v>
                </c:pt>
                <c:pt idx="36">
                  <c:v>17</c:v>
                </c:pt>
                <c:pt idx="39">
                  <c:v>18</c:v>
                </c:pt>
                <c:pt idx="42">
                  <c:v>19</c:v>
                </c:pt>
                <c:pt idx="45">
                  <c:v>20</c:v>
                </c:pt>
                <c:pt idx="48">
                  <c:v>21</c:v>
                </c:pt>
                <c:pt idx="51">
                  <c:v>23</c:v>
                </c:pt>
                <c:pt idx="54">
                  <c:v>24</c:v>
                </c:pt>
                <c:pt idx="57">
                  <c:v>25</c:v>
                </c:pt>
                <c:pt idx="60">
                  <c:v>28</c:v>
                </c:pt>
                <c:pt idx="63">
                  <c:v>32</c:v>
                </c:pt>
                <c:pt idx="66">
                  <c:v>33</c:v>
                </c:pt>
                <c:pt idx="69">
                  <c:v>35</c:v>
                </c:pt>
                <c:pt idx="72">
                  <c:v>AVG</c:v>
                </c:pt>
              </c:strCache>
            </c:strRef>
          </c:cat>
          <c:val>
            <c:numRef>
              <c:f>'[Summary Database-1912151 .xlsx]Graphs'!$C$378:$C$452</c:f>
              <c:numCache>
                <c:formatCode>General</c:formatCode>
                <c:ptCount val="75"/>
                <c:pt idx="0" formatCode="#,##0.00">
                  <c:v>135.88999999999999</c:v>
                </c:pt>
                <c:pt idx="3" formatCode="#,##0.00">
                  <c:v>66.02</c:v>
                </c:pt>
                <c:pt idx="6" formatCode="#,##0.00">
                  <c:v>66.37</c:v>
                </c:pt>
                <c:pt idx="9" formatCode="#,##0.00">
                  <c:v>66.849999999999994</c:v>
                </c:pt>
                <c:pt idx="12" formatCode="#,##0.00">
                  <c:v>104.65</c:v>
                </c:pt>
                <c:pt idx="15" formatCode="#,##0.00">
                  <c:v>18.690000000000001</c:v>
                </c:pt>
                <c:pt idx="18" formatCode="#,##0.00">
                  <c:v>97.06</c:v>
                </c:pt>
                <c:pt idx="21" formatCode="#,##0.00">
                  <c:v>56.81</c:v>
                </c:pt>
                <c:pt idx="24" formatCode="#,##0.00">
                  <c:v>50.72</c:v>
                </c:pt>
                <c:pt idx="27" formatCode="#,##0.00">
                  <c:v>106.83</c:v>
                </c:pt>
                <c:pt idx="30" formatCode="#,##0.00">
                  <c:v>92.28</c:v>
                </c:pt>
                <c:pt idx="33" formatCode="#,##0.00">
                  <c:v>97.46</c:v>
                </c:pt>
                <c:pt idx="36" formatCode="#,##0.00">
                  <c:v>107.91</c:v>
                </c:pt>
                <c:pt idx="39" formatCode="#,##0.00">
                  <c:v>39.56</c:v>
                </c:pt>
                <c:pt idx="42" formatCode="#,##0.00">
                  <c:v>54.02</c:v>
                </c:pt>
                <c:pt idx="45" formatCode="#,##0.00">
                  <c:v>48.52</c:v>
                </c:pt>
                <c:pt idx="48" formatCode="#,##0.00">
                  <c:v>83.01</c:v>
                </c:pt>
                <c:pt idx="51" formatCode="#,##0.00">
                  <c:v>45.82</c:v>
                </c:pt>
                <c:pt idx="54" formatCode="#,##0.00">
                  <c:v>42.67</c:v>
                </c:pt>
                <c:pt idx="57" formatCode="#,##0.00">
                  <c:v>146.21</c:v>
                </c:pt>
                <c:pt idx="60" formatCode="#,##0.00">
                  <c:v>170</c:v>
                </c:pt>
                <c:pt idx="63" formatCode="#,##0.00">
                  <c:v>56.09</c:v>
                </c:pt>
                <c:pt idx="66" formatCode="#,##0.00">
                  <c:v>93.95</c:v>
                </c:pt>
                <c:pt idx="69" formatCode="#,##0.00">
                  <c:v>48.41</c:v>
                </c:pt>
                <c:pt idx="72" formatCode="0.00">
                  <c:v>78.99166666666666</c:v>
                </c:pt>
              </c:numCache>
            </c:numRef>
          </c:val>
          <c:extLst>
            <c:ext xmlns:c16="http://schemas.microsoft.com/office/drawing/2014/chart" uri="{C3380CC4-5D6E-409C-BE32-E72D297353CC}">
              <c16:uniqueId val="{00000000-7F14-4483-9DED-D17340F11326}"/>
            </c:ext>
          </c:extLst>
        </c:ser>
        <c:ser>
          <c:idx val="1"/>
          <c:order val="1"/>
          <c:tx>
            <c:strRef>
              <c:f>'[Summary Database-1912151 .xlsx]Graphs'!$D$375:$D$377</c:f>
              <c:strCache>
                <c:ptCount val="3"/>
                <c:pt idx="0">
                  <c:v>Fossil Fuel Use Post</c:v>
                </c:pt>
              </c:strCache>
            </c:strRef>
          </c:tx>
          <c:spPr>
            <a:solidFill>
              <a:srgbClr val="FFFF00"/>
            </a:solidFill>
            <a:ln>
              <a:noFill/>
            </a:ln>
            <a:effectLst>
              <a:outerShdw blurRad="57150" dist="19050" dir="5400000" algn="ctr" rotWithShape="0">
                <a:srgbClr val="000000">
                  <a:alpha val="63000"/>
                </a:srgbClr>
              </a:outerShdw>
            </a:effectLst>
          </c:spPr>
          <c:invertIfNegative val="0"/>
          <c:cat>
            <c:strRef>
              <c:f>'[Summary Database-1912151 .xlsx]Graphs'!$A$378:$A$452</c:f>
              <c:strCache>
                <c:ptCount val="73"/>
                <c:pt idx="0">
                  <c:v>1</c:v>
                </c:pt>
                <c:pt idx="3">
                  <c:v>2</c:v>
                </c:pt>
                <c:pt idx="6">
                  <c:v>3</c:v>
                </c:pt>
                <c:pt idx="9">
                  <c:v>4</c:v>
                </c:pt>
                <c:pt idx="12">
                  <c:v>5</c:v>
                </c:pt>
                <c:pt idx="15">
                  <c:v>6</c:v>
                </c:pt>
                <c:pt idx="18">
                  <c:v>8</c:v>
                </c:pt>
                <c:pt idx="21">
                  <c:v>9</c:v>
                </c:pt>
                <c:pt idx="24">
                  <c:v>10</c:v>
                </c:pt>
                <c:pt idx="27">
                  <c:v>11</c:v>
                </c:pt>
                <c:pt idx="30">
                  <c:v>14</c:v>
                </c:pt>
                <c:pt idx="33">
                  <c:v>16</c:v>
                </c:pt>
                <c:pt idx="36">
                  <c:v>17</c:v>
                </c:pt>
                <c:pt idx="39">
                  <c:v>18</c:v>
                </c:pt>
                <c:pt idx="42">
                  <c:v>19</c:v>
                </c:pt>
                <c:pt idx="45">
                  <c:v>20</c:v>
                </c:pt>
                <c:pt idx="48">
                  <c:v>21</c:v>
                </c:pt>
                <c:pt idx="51">
                  <c:v>23</c:v>
                </c:pt>
                <c:pt idx="54">
                  <c:v>24</c:v>
                </c:pt>
                <c:pt idx="57">
                  <c:v>25</c:v>
                </c:pt>
                <c:pt idx="60">
                  <c:v>28</c:v>
                </c:pt>
                <c:pt idx="63">
                  <c:v>32</c:v>
                </c:pt>
                <c:pt idx="66">
                  <c:v>33</c:v>
                </c:pt>
                <c:pt idx="69">
                  <c:v>35</c:v>
                </c:pt>
                <c:pt idx="72">
                  <c:v>AVG</c:v>
                </c:pt>
              </c:strCache>
            </c:strRef>
          </c:cat>
          <c:val>
            <c:numRef>
              <c:f>'[Summary Database-1912151 .xlsx]Graphs'!$D$378:$D$452</c:f>
              <c:numCache>
                <c:formatCode>#,##0.00</c:formatCode>
                <c:ptCount val="75"/>
                <c:pt idx="1">
                  <c:v>21.85</c:v>
                </c:pt>
                <c:pt idx="4">
                  <c:v>1.24</c:v>
                </c:pt>
                <c:pt idx="7">
                  <c:v>3.32</c:v>
                </c:pt>
                <c:pt idx="10">
                  <c:v>47.6</c:v>
                </c:pt>
                <c:pt idx="13">
                  <c:v>64.81</c:v>
                </c:pt>
                <c:pt idx="16">
                  <c:v>21.91</c:v>
                </c:pt>
                <c:pt idx="19">
                  <c:v>6.67</c:v>
                </c:pt>
                <c:pt idx="22">
                  <c:v>64.540000000000006</c:v>
                </c:pt>
                <c:pt idx="25">
                  <c:v>0</c:v>
                </c:pt>
                <c:pt idx="28">
                  <c:v>63.45</c:v>
                </c:pt>
                <c:pt idx="31">
                  <c:v>52.95</c:v>
                </c:pt>
                <c:pt idx="34">
                  <c:v>4.58</c:v>
                </c:pt>
                <c:pt idx="37">
                  <c:v>0.93</c:v>
                </c:pt>
                <c:pt idx="40">
                  <c:v>2.58</c:v>
                </c:pt>
                <c:pt idx="43">
                  <c:v>3.91</c:v>
                </c:pt>
                <c:pt idx="46">
                  <c:v>11.3</c:v>
                </c:pt>
                <c:pt idx="49">
                  <c:v>28.78</c:v>
                </c:pt>
                <c:pt idx="52">
                  <c:v>0</c:v>
                </c:pt>
                <c:pt idx="55">
                  <c:v>29.87</c:v>
                </c:pt>
                <c:pt idx="58">
                  <c:v>61.59</c:v>
                </c:pt>
                <c:pt idx="61">
                  <c:v>137.46</c:v>
                </c:pt>
                <c:pt idx="64">
                  <c:v>17.98</c:v>
                </c:pt>
                <c:pt idx="67">
                  <c:v>37.909999999999997</c:v>
                </c:pt>
                <c:pt idx="70">
                  <c:v>1</c:v>
                </c:pt>
                <c:pt idx="73" formatCode="0.00">
                  <c:v>28.592916666666667</c:v>
                </c:pt>
              </c:numCache>
            </c:numRef>
          </c:val>
          <c:extLst>
            <c:ext xmlns:c16="http://schemas.microsoft.com/office/drawing/2014/chart" uri="{C3380CC4-5D6E-409C-BE32-E72D297353CC}">
              <c16:uniqueId val="{00000001-7F14-4483-9DED-D17340F11326}"/>
            </c:ext>
          </c:extLst>
        </c:ser>
        <c:dLbls>
          <c:showLegendKey val="0"/>
          <c:showVal val="0"/>
          <c:showCatName val="0"/>
          <c:showSerName val="0"/>
          <c:showPercent val="0"/>
          <c:showBubbleSize val="0"/>
        </c:dLbls>
        <c:gapWidth val="32"/>
        <c:overlap val="100"/>
        <c:axId val="715426440"/>
        <c:axId val="715425784"/>
      </c:barChart>
      <c:catAx>
        <c:axId val="71542644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15425784"/>
        <c:crosses val="autoZero"/>
        <c:auto val="1"/>
        <c:lblAlgn val="ctr"/>
        <c:lblOffset val="100"/>
        <c:noMultiLvlLbl val="0"/>
      </c:catAx>
      <c:valAx>
        <c:axId val="71542578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r>
                  <a:rPr lang="en-US" sz="1100"/>
                  <a:t>MMBTUS</a:t>
                </a:r>
              </a:p>
            </c:rich>
          </c:tx>
          <c:overlay val="0"/>
          <c:spPr>
            <a:noFill/>
            <a:ln>
              <a:noFill/>
            </a:ln>
            <a:effectLst/>
          </c:spPr>
          <c:txPr>
            <a:bodyPr rot="-5400000" spcFirstLastPara="1" vertOverflow="ellipsis" vert="horz" wrap="square" anchor="ctr" anchorCtr="1"/>
            <a:lstStyle/>
            <a:p>
              <a:pPr>
                <a:defRPr sz="1100" b="1" i="0" u="none" strike="noStrike" kern="1200" cap="all" baseline="0">
                  <a:solidFill>
                    <a:schemeClr val="lt1">
                      <a:lumMod val="8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15426440"/>
        <c:crosses val="autoZero"/>
        <c:crossBetween val="between"/>
      </c:valAx>
      <c:spPr>
        <a:noFill/>
        <a:ln>
          <a:noFill/>
        </a:ln>
        <a:effectLst/>
      </c:spPr>
    </c:plotArea>
    <c:legend>
      <c:legendPos val="b"/>
      <c:layout>
        <c:manualLayout>
          <c:xMode val="edge"/>
          <c:yMode val="edge"/>
          <c:x val="0.236071190625678"/>
          <c:y val="0.15352817384313452"/>
          <c:w val="0.17306610448383056"/>
          <c:h val="0.1347601144451537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97000">
          <a:srgbClr val="246788"/>
        </a:gs>
        <a:gs pos="100000">
          <a:srgbClr val="83C937"/>
        </a:gs>
      </a:gsLst>
      <a:lin ang="5400000" scaled="1"/>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Energy Savings -- Zero Energy</a:t>
            </a:r>
            <a:r>
              <a:rPr lang="en-US" baseline="0"/>
              <a:t> Now</a:t>
            </a:r>
            <a:endParaRPr lang="en-U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5.2229474598382709E-2"/>
          <c:y val="9.9967462799266577E-2"/>
          <c:w val="0.93199402604472081"/>
          <c:h val="0.80977167407681172"/>
        </c:manualLayout>
      </c:layout>
      <c:barChart>
        <c:barDir val="col"/>
        <c:grouping val="stacked"/>
        <c:varyColors val="0"/>
        <c:ser>
          <c:idx val="1"/>
          <c:order val="0"/>
          <c:tx>
            <c:strRef>
              <c:f>'[Summary Database-1912151 .xlsx]Graphs'!$D$295:$D$297</c:f>
              <c:strCache>
                <c:ptCount val="3"/>
                <c:pt idx="0">
                  <c:v>Fossil &amp; Grid Energy</c:v>
                </c:pt>
              </c:strCache>
            </c:strRef>
          </c:tx>
          <c:spPr>
            <a:solidFill>
              <a:srgbClr val="FFC000"/>
            </a:solidFill>
            <a:ln>
              <a:noFill/>
            </a:ln>
            <a:effectLst>
              <a:outerShdw blurRad="57150" dist="19050" dir="5400000" algn="ctr" rotWithShape="0">
                <a:srgbClr val="000000">
                  <a:alpha val="63000"/>
                </a:srgbClr>
              </a:outerShdw>
            </a:effectLst>
          </c:spPr>
          <c:invertIfNegative val="0"/>
          <c:cat>
            <c:strRef>
              <c:f>'[Summary Database-1912151 .xlsx]Graphs'!$A$298:$A$371</c:f>
              <c:strCache>
                <c:ptCount val="73"/>
                <c:pt idx="0">
                  <c:v>1</c:v>
                </c:pt>
                <c:pt idx="3">
                  <c:v>2</c:v>
                </c:pt>
                <c:pt idx="6">
                  <c:v>3</c:v>
                </c:pt>
                <c:pt idx="9">
                  <c:v>4</c:v>
                </c:pt>
                <c:pt idx="12">
                  <c:v>5</c:v>
                </c:pt>
                <c:pt idx="15">
                  <c:v>6</c:v>
                </c:pt>
                <c:pt idx="18">
                  <c:v>8</c:v>
                </c:pt>
                <c:pt idx="21">
                  <c:v>9</c:v>
                </c:pt>
                <c:pt idx="24">
                  <c:v>10</c:v>
                </c:pt>
                <c:pt idx="27">
                  <c:v>11</c:v>
                </c:pt>
                <c:pt idx="30">
                  <c:v>14</c:v>
                </c:pt>
                <c:pt idx="33">
                  <c:v>16</c:v>
                </c:pt>
                <c:pt idx="36">
                  <c:v>17</c:v>
                </c:pt>
                <c:pt idx="39">
                  <c:v>18</c:v>
                </c:pt>
                <c:pt idx="42">
                  <c:v>19</c:v>
                </c:pt>
                <c:pt idx="45">
                  <c:v>20</c:v>
                </c:pt>
                <c:pt idx="48">
                  <c:v>21</c:v>
                </c:pt>
                <c:pt idx="51">
                  <c:v>23</c:v>
                </c:pt>
                <c:pt idx="54">
                  <c:v>24</c:v>
                </c:pt>
                <c:pt idx="57">
                  <c:v>25</c:v>
                </c:pt>
                <c:pt idx="60">
                  <c:v>28</c:v>
                </c:pt>
                <c:pt idx="63">
                  <c:v>32</c:v>
                </c:pt>
                <c:pt idx="66">
                  <c:v>33</c:v>
                </c:pt>
                <c:pt idx="69">
                  <c:v>35</c:v>
                </c:pt>
                <c:pt idx="72">
                  <c:v>AVG</c:v>
                </c:pt>
              </c:strCache>
            </c:strRef>
          </c:cat>
          <c:val>
            <c:numRef>
              <c:f>'[Summary Database-1912151 .xlsx]Graphs'!$D$298:$D$371</c:f>
              <c:numCache>
                <c:formatCode>General</c:formatCode>
                <c:ptCount val="74"/>
                <c:pt idx="0" formatCode="#,##0.00">
                  <c:v>133.35</c:v>
                </c:pt>
                <c:pt idx="3" formatCode="#,##0.00">
                  <c:v>87.89</c:v>
                </c:pt>
                <c:pt idx="6" formatCode="#,##0.00">
                  <c:v>78.569999999999993</c:v>
                </c:pt>
                <c:pt idx="9" formatCode="#,##0.00">
                  <c:v>92.35</c:v>
                </c:pt>
                <c:pt idx="12" formatCode="#,##0.00">
                  <c:v>124.59</c:v>
                </c:pt>
                <c:pt idx="15" formatCode="#,##0.00">
                  <c:v>54.11</c:v>
                </c:pt>
                <c:pt idx="18" formatCode="#,##0.00">
                  <c:v>119.08</c:v>
                </c:pt>
                <c:pt idx="21" formatCode="#,##0.00">
                  <c:v>81.56</c:v>
                </c:pt>
                <c:pt idx="24" formatCode="#,##0.00">
                  <c:v>64.010000000000005</c:v>
                </c:pt>
                <c:pt idx="27" formatCode="#,##0.00">
                  <c:v>144.81</c:v>
                </c:pt>
                <c:pt idx="30" formatCode="#,##0.00">
                  <c:v>113.04</c:v>
                </c:pt>
                <c:pt idx="33" formatCode="#,##0.00">
                  <c:v>129.94</c:v>
                </c:pt>
                <c:pt idx="36" formatCode="#,##0.00">
                  <c:v>125.54</c:v>
                </c:pt>
                <c:pt idx="39" formatCode="#,##0.00">
                  <c:v>49.07</c:v>
                </c:pt>
                <c:pt idx="42" formatCode="#,##0.00">
                  <c:v>77.569999999999993</c:v>
                </c:pt>
                <c:pt idx="45" formatCode="#,##0.00">
                  <c:v>83.17</c:v>
                </c:pt>
                <c:pt idx="48" formatCode="#,##0.00">
                  <c:v>181.49</c:v>
                </c:pt>
                <c:pt idx="51" formatCode="#,##0.00">
                  <c:v>64.489999999999995</c:v>
                </c:pt>
                <c:pt idx="54" formatCode="#,##0.00">
                  <c:v>50.27</c:v>
                </c:pt>
                <c:pt idx="57" formatCode="#,##0.00">
                  <c:v>202.25</c:v>
                </c:pt>
                <c:pt idx="60" formatCode="#,##0.00">
                  <c:v>190.19</c:v>
                </c:pt>
                <c:pt idx="63" formatCode="#,##0.00">
                  <c:v>65.239999999999995</c:v>
                </c:pt>
                <c:pt idx="66" formatCode="#,##0.00">
                  <c:v>111.62</c:v>
                </c:pt>
                <c:pt idx="69" formatCode="#,##0.00">
                  <c:v>64.97</c:v>
                </c:pt>
                <c:pt idx="72" formatCode="#,##0.00">
                  <c:v>98.465555555555554</c:v>
                </c:pt>
              </c:numCache>
            </c:numRef>
          </c:val>
          <c:extLst>
            <c:ext xmlns:c16="http://schemas.microsoft.com/office/drawing/2014/chart" uri="{C3380CC4-5D6E-409C-BE32-E72D297353CC}">
              <c16:uniqueId val="{00000000-3A58-4E77-B8BD-6E4EEF5F484B}"/>
            </c:ext>
          </c:extLst>
        </c:ser>
        <c:ser>
          <c:idx val="0"/>
          <c:order val="1"/>
          <c:tx>
            <c:strRef>
              <c:f>'[Summary Database-1912151 .xlsx]Graphs'!$C$295:$C$297</c:f>
              <c:strCache>
                <c:ptCount val="3"/>
                <c:pt idx="0">
                  <c:v>Renewable Energy</c:v>
                </c:pt>
              </c:strCache>
            </c:strRef>
          </c:tx>
          <c:spPr>
            <a:solidFill>
              <a:srgbClr val="92D050"/>
            </a:solidFill>
            <a:ln>
              <a:noFill/>
            </a:ln>
            <a:effectLst>
              <a:outerShdw blurRad="57150" dist="19050" dir="5400000" algn="ctr" rotWithShape="0">
                <a:srgbClr val="000000">
                  <a:alpha val="63000"/>
                </a:srgbClr>
              </a:outerShdw>
            </a:effectLst>
          </c:spPr>
          <c:invertIfNegative val="0"/>
          <c:cat>
            <c:strRef>
              <c:f>'[Summary Database-1912151 .xlsx]Graphs'!$A$298:$A$371</c:f>
              <c:strCache>
                <c:ptCount val="73"/>
                <c:pt idx="0">
                  <c:v>1</c:v>
                </c:pt>
                <c:pt idx="3">
                  <c:v>2</c:v>
                </c:pt>
                <c:pt idx="6">
                  <c:v>3</c:v>
                </c:pt>
                <c:pt idx="9">
                  <c:v>4</c:v>
                </c:pt>
                <c:pt idx="12">
                  <c:v>5</c:v>
                </c:pt>
                <c:pt idx="15">
                  <c:v>6</c:v>
                </c:pt>
                <c:pt idx="18">
                  <c:v>8</c:v>
                </c:pt>
                <c:pt idx="21">
                  <c:v>9</c:v>
                </c:pt>
                <c:pt idx="24">
                  <c:v>10</c:v>
                </c:pt>
                <c:pt idx="27">
                  <c:v>11</c:v>
                </c:pt>
                <c:pt idx="30">
                  <c:v>14</c:v>
                </c:pt>
                <c:pt idx="33">
                  <c:v>16</c:v>
                </c:pt>
                <c:pt idx="36">
                  <c:v>17</c:v>
                </c:pt>
                <c:pt idx="39">
                  <c:v>18</c:v>
                </c:pt>
                <c:pt idx="42">
                  <c:v>19</c:v>
                </c:pt>
                <c:pt idx="45">
                  <c:v>20</c:v>
                </c:pt>
                <c:pt idx="48">
                  <c:v>21</c:v>
                </c:pt>
                <c:pt idx="51">
                  <c:v>23</c:v>
                </c:pt>
                <c:pt idx="54">
                  <c:v>24</c:v>
                </c:pt>
                <c:pt idx="57">
                  <c:v>25</c:v>
                </c:pt>
                <c:pt idx="60">
                  <c:v>28</c:v>
                </c:pt>
                <c:pt idx="63">
                  <c:v>32</c:v>
                </c:pt>
                <c:pt idx="66">
                  <c:v>33</c:v>
                </c:pt>
                <c:pt idx="69">
                  <c:v>35</c:v>
                </c:pt>
                <c:pt idx="72">
                  <c:v>AVG</c:v>
                </c:pt>
              </c:strCache>
            </c:strRef>
          </c:cat>
          <c:val>
            <c:numRef>
              <c:f>'[Summary Database-1912151 .xlsx]Graphs'!$C$298:$C$371</c:f>
              <c:numCache>
                <c:formatCode>General</c:formatCode>
                <c:ptCount val="74"/>
                <c:pt idx="0" formatCode="#,##0.00">
                  <c:v>18.02000000000001</c:v>
                </c:pt>
                <c:pt idx="3" formatCode="#,##0.00">
                  <c:v>4.3299999999999983</c:v>
                </c:pt>
                <c:pt idx="6" formatCode="#,##0.00">
                  <c:v>41.990000000000009</c:v>
                </c:pt>
                <c:pt idx="9" formatCode="#,##0.00">
                  <c:v>0</c:v>
                </c:pt>
                <c:pt idx="12" formatCode="#,##0.00">
                  <c:v>49.569999999999993</c:v>
                </c:pt>
                <c:pt idx="15" formatCode="#,##0.00">
                  <c:v>96.04</c:v>
                </c:pt>
                <c:pt idx="18" formatCode="#,##0.00">
                  <c:v>0</c:v>
                </c:pt>
                <c:pt idx="21" formatCode="#,##0.00">
                  <c:v>78.490000000000009</c:v>
                </c:pt>
                <c:pt idx="24" formatCode="#,##0.00">
                  <c:v>0</c:v>
                </c:pt>
                <c:pt idx="27" formatCode="#,##0.00">
                  <c:v>0</c:v>
                </c:pt>
                <c:pt idx="30" formatCode="#,##0.00">
                  <c:v>0</c:v>
                </c:pt>
                <c:pt idx="33" formatCode="#,##0.00">
                  <c:v>33.94</c:v>
                </c:pt>
                <c:pt idx="36" formatCode="#,##0.00">
                  <c:v>0</c:v>
                </c:pt>
                <c:pt idx="39" formatCode="#,##0.00">
                  <c:v>112.06</c:v>
                </c:pt>
                <c:pt idx="42" formatCode="#,##0.00">
                  <c:v>0</c:v>
                </c:pt>
                <c:pt idx="45" formatCode="#,##0.00">
                  <c:v>25.209999999999994</c:v>
                </c:pt>
                <c:pt idx="48" formatCode="#,##0.00">
                  <c:v>0</c:v>
                </c:pt>
                <c:pt idx="51" formatCode="#,##0.00">
                  <c:v>0</c:v>
                </c:pt>
                <c:pt idx="54" formatCode="#,##0.00">
                  <c:v>61.309999999999995</c:v>
                </c:pt>
                <c:pt idx="57" formatCode="#,##0.00">
                  <c:v>233.2</c:v>
                </c:pt>
                <c:pt idx="60" formatCode="#,##0.00">
                  <c:v>56.879999999999995</c:v>
                </c:pt>
                <c:pt idx="63" formatCode="#,##0.00">
                  <c:v>47.78</c:v>
                </c:pt>
                <c:pt idx="66" formatCode="#,##0.00">
                  <c:v>25.900000000000006</c:v>
                </c:pt>
                <c:pt idx="69" formatCode="#,##0.00">
                  <c:v>0</c:v>
                </c:pt>
                <c:pt idx="72" formatCode="#,##0.00">
                  <c:v>35.470555555555521</c:v>
                </c:pt>
              </c:numCache>
            </c:numRef>
          </c:val>
          <c:extLst>
            <c:ext xmlns:c16="http://schemas.microsoft.com/office/drawing/2014/chart" uri="{C3380CC4-5D6E-409C-BE32-E72D297353CC}">
              <c16:uniqueId val="{00000001-3A58-4E77-B8BD-6E4EEF5F484B}"/>
            </c:ext>
          </c:extLst>
        </c:ser>
        <c:ser>
          <c:idx val="5"/>
          <c:order val="2"/>
          <c:tx>
            <c:strRef>
              <c:f>'[Summary Database-1912151 .xlsx]Graphs'!$H$295:$H$297</c:f>
              <c:strCache>
                <c:ptCount val="3"/>
                <c:pt idx="0">
                  <c:v>Fossil &amp; Grid Energy</c:v>
                </c:pt>
              </c:strCache>
            </c:strRef>
          </c:tx>
          <c:spPr>
            <a:solidFill>
              <a:srgbClr val="FFC715"/>
            </a:solidFill>
            <a:ln>
              <a:noFill/>
            </a:ln>
            <a:effectLst>
              <a:outerShdw blurRad="57150" dist="19050" dir="5400000" algn="ctr" rotWithShape="0">
                <a:srgbClr val="000000">
                  <a:alpha val="63000"/>
                </a:srgbClr>
              </a:outerShdw>
            </a:effectLst>
          </c:spPr>
          <c:invertIfNegative val="0"/>
          <c:cat>
            <c:strRef>
              <c:f>'[Summary Database-1912151 .xlsx]Graphs'!$A$298:$A$371</c:f>
              <c:strCache>
                <c:ptCount val="73"/>
                <c:pt idx="0">
                  <c:v>1</c:v>
                </c:pt>
                <c:pt idx="3">
                  <c:v>2</c:v>
                </c:pt>
                <c:pt idx="6">
                  <c:v>3</c:v>
                </c:pt>
                <c:pt idx="9">
                  <c:v>4</c:v>
                </c:pt>
                <c:pt idx="12">
                  <c:v>5</c:v>
                </c:pt>
                <c:pt idx="15">
                  <c:v>6</c:v>
                </c:pt>
                <c:pt idx="18">
                  <c:v>8</c:v>
                </c:pt>
                <c:pt idx="21">
                  <c:v>9</c:v>
                </c:pt>
                <c:pt idx="24">
                  <c:v>10</c:v>
                </c:pt>
                <c:pt idx="27">
                  <c:v>11</c:v>
                </c:pt>
                <c:pt idx="30">
                  <c:v>14</c:v>
                </c:pt>
                <c:pt idx="33">
                  <c:v>16</c:v>
                </c:pt>
                <c:pt idx="36">
                  <c:v>17</c:v>
                </c:pt>
                <c:pt idx="39">
                  <c:v>18</c:v>
                </c:pt>
                <c:pt idx="42">
                  <c:v>19</c:v>
                </c:pt>
                <c:pt idx="45">
                  <c:v>20</c:v>
                </c:pt>
                <c:pt idx="48">
                  <c:v>21</c:v>
                </c:pt>
                <c:pt idx="51">
                  <c:v>23</c:v>
                </c:pt>
                <c:pt idx="54">
                  <c:v>24</c:v>
                </c:pt>
                <c:pt idx="57">
                  <c:v>25</c:v>
                </c:pt>
                <c:pt idx="60">
                  <c:v>28</c:v>
                </c:pt>
                <c:pt idx="63">
                  <c:v>32</c:v>
                </c:pt>
                <c:pt idx="66">
                  <c:v>33</c:v>
                </c:pt>
                <c:pt idx="69">
                  <c:v>35</c:v>
                </c:pt>
                <c:pt idx="72">
                  <c:v>AVG</c:v>
                </c:pt>
              </c:strCache>
            </c:strRef>
          </c:cat>
          <c:val>
            <c:numRef>
              <c:f>'[Summary Database-1912151 .xlsx]Graphs'!$H$298:$H$371</c:f>
              <c:numCache>
                <c:formatCode>#,##0.00</c:formatCode>
                <c:ptCount val="74"/>
                <c:pt idx="1">
                  <c:v>53.01</c:v>
                </c:pt>
                <c:pt idx="4">
                  <c:v>10.96</c:v>
                </c:pt>
                <c:pt idx="7">
                  <c:v>3.75</c:v>
                </c:pt>
                <c:pt idx="10">
                  <c:v>41.69</c:v>
                </c:pt>
                <c:pt idx="13">
                  <c:v>98.31</c:v>
                </c:pt>
                <c:pt idx="16">
                  <c:v>15.77</c:v>
                </c:pt>
                <c:pt idx="19">
                  <c:v>40.93</c:v>
                </c:pt>
                <c:pt idx="22">
                  <c:v>69.77</c:v>
                </c:pt>
                <c:pt idx="25">
                  <c:v>8.58</c:v>
                </c:pt>
                <c:pt idx="28">
                  <c:v>73.38</c:v>
                </c:pt>
                <c:pt idx="31">
                  <c:v>56.43</c:v>
                </c:pt>
                <c:pt idx="34">
                  <c:v>37.54</c:v>
                </c:pt>
                <c:pt idx="37">
                  <c:v>3.42</c:v>
                </c:pt>
                <c:pt idx="40">
                  <c:v>4.5199999999999996</c:v>
                </c:pt>
                <c:pt idx="43">
                  <c:v>3.94</c:v>
                </c:pt>
                <c:pt idx="46">
                  <c:v>33.880000000000003</c:v>
                </c:pt>
                <c:pt idx="49">
                  <c:v>47.85</c:v>
                </c:pt>
                <c:pt idx="52">
                  <c:v>20.72</c:v>
                </c:pt>
                <c:pt idx="55">
                  <c:v>34.78</c:v>
                </c:pt>
                <c:pt idx="58">
                  <c:v>106.59</c:v>
                </c:pt>
                <c:pt idx="61">
                  <c:v>127.56</c:v>
                </c:pt>
                <c:pt idx="64">
                  <c:v>23.29</c:v>
                </c:pt>
                <c:pt idx="67">
                  <c:v>34.4</c:v>
                </c:pt>
                <c:pt idx="70">
                  <c:v>17.88</c:v>
                </c:pt>
                <c:pt idx="73">
                  <c:v>32.763888888888886</c:v>
                </c:pt>
              </c:numCache>
            </c:numRef>
          </c:val>
          <c:extLst>
            <c:ext xmlns:c16="http://schemas.microsoft.com/office/drawing/2014/chart" uri="{C3380CC4-5D6E-409C-BE32-E72D297353CC}">
              <c16:uniqueId val="{00000002-3A58-4E77-B8BD-6E4EEF5F484B}"/>
            </c:ext>
          </c:extLst>
        </c:ser>
        <c:ser>
          <c:idx val="4"/>
          <c:order val="3"/>
          <c:tx>
            <c:strRef>
              <c:f>'[Summary Database-1912151 .xlsx]Graphs'!$G$295:$G$297</c:f>
              <c:strCache>
                <c:ptCount val="3"/>
                <c:pt idx="0">
                  <c:v>Renewable Energy</c:v>
                </c:pt>
              </c:strCache>
            </c:strRef>
          </c:tx>
          <c:spPr>
            <a:solidFill>
              <a:srgbClr val="92D050"/>
            </a:solidFill>
            <a:ln>
              <a:noFill/>
            </a:ln>
            <a:effectLst>
              <a:outerShdw blurRad="57150" dist="19050" dir="5400000" algn="ctr" rotWithShape="0">
                <a:srgbClr val="000000">
                  <a:alpha val="63000"/>
                </a:srgbClr>
              </a:outerShdw>
            </a:effectLst>
          </c:spPr>
          <c:invertIfNegative val="0"/>
          <c:cat>
            <c:strRef>
              <c:f>'[Summary Database-1912151 .xlsx]Graphs'!$A$298:$A$371</c:f>
              <c:strCache>
                <c:ptCount val="73"/>
                <c:pt idx="0">
                  <c:v>1</c:v>
                </c:pt>
                <c:pt idx="3">
                  <c:v>2</c:v>
                </c:pt>
                <c:pt idx="6">
                  <c:v>3</c:v>
                </c:pt>
                <c:pt idx="9">
                  <c:v>4</c:v>
                </c:pt>
                <c:pt idx="12">
                  <c:v>5</c:v>
                </c:pt>
                <c:pt idx="15">
                  <c:v>6</c:v>
                </c:pt>
                <c:pt idx="18">
                  <c:v>8</c:v>
                </c:pt>
                <c:pt idx="21">
                  <c:v>9</c:v>
                </c:pt>
                <c:pt idx="24">
                  <c:v>10</c:v>
                </c:pt>
                <c:pt idx="27">
                  <c:v>11</c:v>
                </c:pt>
                <c:pt idx="30">
                  <c:v>14</c:v>
                </c:pt>
                <c:pt idx="33">
                  <c:v>16</c:v>
                </c:pt>
                <c:pt idx="36">
                  <c:v>17</c:v>
                </c:pt>
                <c:pt idx="39">
                  <c:v>18</c:v>
                </c:pt>
                <c:pt idx="42">
                  <c:v>19</c:v>
                </c:pt>
                <c:pt idx="45">
                  <c:v>20</c:v>
                </c:pt>
                <c:pt idx="48">
                  <c:v>21</c:v>
                </c:pt>
                <c:pt idx="51">
                  <c:v>23</c:v>
                </c:pt>
                <c:pt idx="54">
                  <c:v>24</c:v>
                </c:pt>
                <c:pt idx="57">
                  <c:v>25</c:v>
                </c:pt>
                <c:pt idx="60">
                  <c:v>28</c:v>
                </c:pt>
                <c:pt idx="63">
                  <c:v>32</c:v>
                </c:pt>
                <c:pt idx="66">
                  <c:v>33</c:v>
                </c:pt>
                <c:pt idx="69">
                  <c:v>35</c:v>
                </c:pt>
                <c:pt idx="72">
                  <c:v>AVG</c:v>
                </c:pt>
              </c:strCache>
            </c:strRef>
          </c:cat>
          <c:val>
            <c:numRef>
              <c:f>'[Summary Database-1912151 .xlsx]Graphs'!$G$298:$G$371</c:f>
              <c:numCache>
                <c:formatCode>#,##0.00</c:formatCode>
                <c:ptCount val="74"/>
                <c:pt idx="1">
                  <c:v>25.220000000000006</c:v>
                </c:pt>
                <c:pt idx="4">
                  <c:v>27.189999999999998</c:v>
                </c:pt>
                <c:pt idx="7">
                  <c:v>56.75</c:v>
                </c:pt>
                <c:pt idx="10">
                  <c:v>41.66</c:v>
                </c:pt>
                <c:pt idx="13">
                  <c:v>47.129999999999995</c:v>
                </c:pt>
                <c:pt idx="16">
                  <c:v>87.87</c:v>
                </c:pt>
                <c:pt idx="19">
                  <c:v>34.720000000000006</c:v>
                </c:pt>
                <c:pt idx="22">
                  <c:v>38.960000000000008</c:v>
                </c:pt>
                <c:pt idx="25">
                  <c:v>16.670000000000002</c:v>
                </c:pt>
                <c:pt idx="28">
                  <c:v>27.590000000000003</c:v>
                </c:pt>
                <c:pt idx="31">
                  <c:v>29.739999999999995</c:v>
                </c:pt>
                <c:pt idx="34">
                  <c:v>46.82</c:v>
                </c:pt>
                <c:pt idx="37">
                  <c:v>49.679999999999993</c:v>
                </c:pt>
                <c:pt idx="40">
                  <c:v>93.81</c:v>
                </c:pt>
                <c:pt idx="43">
                  <c:v>28.63</c:v>
                </c:pt>
                <c:pt idx="46">
                  <c:v>15.239999999999995</c:v>
                </c:pt>
                <c:pt idx="49">
                  <c:v>56.919999999999995</c:v>
                </c:pt>
                <c:pt idx="52">
                  <c:v>26.89</c:v>
                </c:pt>
                <c:pt idx="55">
                  <c:v>46.33</c:v>
                </c:pt>
                <c:pt idx="58">
                  <c:v>44.400000000000006</c:v>
                </c:pt>
                <c:pt idx="61">
                  <c:v>55.370000000000005</c:v>
                </c:pt>
                <c:pt idx="64">
                  <c:v>63.839999999999996</c:v>
                </c:pt>
                <c:pt idx="67">
                  <c:v>65.66</c:v>
                </c:pt>
                <c:pt idx="70">
                  <c:v>22.930000000000003</c:v>
                </c:pt>
                <c:pt idx="73">
                  <c:v>42.03111111111113</c:v>
                </c:pt>
              </c:numCache>
            </c:numRef>
          </c:val>
          <c:extLst>
            <c:ext xmlns:c16="http://schemas.microsoft.com/office/drawing/2014/chart" uri="{C3380CC4-5D6E-409C-BE32-E72D297353CC}">
              <c16:uniqueId val="{00000003-3A58-4E77-B8BD-6E4EEF5F484B}"/>
            </c:ext>
          </c:extLst>
        </c:ser>
        <c:ser>
          <c:idx val="3"/>
          <c:order val="4"/>
          <c:tx>
            <c:strRef>
              <c:f>'[Summary Database-1912151 .xlsx]Graphs'!$F$295:$F$297</c:f>
              <c:strCache>
                <c:ptCount val="3"/>
                <c:pt idx="0">
                  <c:v>Mechanical Efficiency Imprvmt</c:v>
                </c:pt>
              </c:strCache>
            </c:strRef>
          </c:tx>
          <c:spPr>
            <a:solidFill>
              <a:srgbClr val="E7E6E6">
                <a:lumMod val="75000"/>
              </a:srgbClr>
            </a:solidFill>
            <a:ln>
              <a:noFill/>
            </a:ln>
            <a:effectLst>
              <a:outerShdw blurRad="57150" dist="19050" dir="5400000" algn="ctr" rotWithShape="0">
                <a:srgbClr val="000000">
                  <a:alpha val="63000"/>
                </a:srgbClr>
              </a:outerShdw>
            </a:effectLst>
          </c:spPr>
          <c:invertIfNegative val="0"/>
          <c:cat>
            <c:strRef>
              <c:f>'[Summary Database-1912151 .xlsx]Graphs'!$A$298:$A$371</c:f>
              <c:strCache>
                <c:ptCount val="73"/>
                <c:pt idx="0">
                  <c:v>1</c:v>
                </c:pt>
                <c:pt idx="3">
                  <c:v>2</c:v>
                </c:pt>
                <c:pt idx="6">
                  <c:v>3</c:v>
                </c:pt>
                <c:pt idx="9">
                  <c:v>4</c:v>
                </c:pt>
                <c:pt idx="12">
                  <c:v>5</c:v>
                </c:pt>
                <c:pt idx="15">
                  <c:v>6</c:v>
                </c:pt>
                <c:pt idx="18">
                  <c:v>8</c:v>
                </c:pt>
                <c:pt idx="21">
                  <c:v>9</c:v>
                </c:pt>
                <c:pt idx="24">
                  <c:v>10</c:v>
                </c:pt>
                <c:pt idx="27">
                  <c:v>11</c:v>
                </c:pt>
                <c:pt idx="30">
                  <c:v>14</c:v>
                </c:pt>
                <c:pt idx="33">
                  <c:v>16</c:v>
                </c:pt>
                <c:pt idx="36">
                  <c:v>17</c:v>
                </c:pt>
                <c:pt idx="39">
                  <c:v>18</c:v>
                </c:pt>
                <c:pt idx="42">
                  <c:v>19</c:v>
                </c:pt>
                <c:pt idx="45">
                  <c:v>20</c:v>
                </c:pt>
                <c:pt idx="48">
                  <c:v>21</c:v>
                </c:pt>
                <c:pt idx="51">
                  <c:v>23</c:v>
                </c:pt>
                <c:pt idx="54">
                  <c:v>24</c:v>
                </c:pt>
                <c:pt idx="57">
                  <c:v>25</c:v>
                </c:pt>
                <c:pt idx="60">
                  <c:v>28</c:v>
                </c:pt>
                <c:pt idx="63">
                  <c:v>32</c:v>
                </c:pt>
                <c:pt idx="66">
                  <c:v>33</c:v>
                </c:pt>
                <c:pt idx="69">
                  <c:v>35</c:v>
                </c:pt>
                <c:pt idx="72">
                  <c:v>AVG</c:v>
                </c:pt>
              </c:strCache>
            </c:strRef>
          </c:cat>
          <c:val>
            <c:numRef>
              <c:f>'[Summary Database-1912151 .xlsx]Graphs'!$F$298:$F$371</c:f>
              <c:numCache>
                <c:formatCode>0.00</c:formatCode>
                <c:ptCount val="74"/>
                <c:pt idx="1">
                  <c:v>55.262957000000014</c:v>
                </c:pt>
                <c:pt idx="4">
                  <c:v>23.962764</c:v>
                </c:pt>
                <c:pt idx="7">
                  <c:v>42.342120000000008</c:v>
                </c:pt>
                <c:pt idx="10">
                  <c:v>11.969841000000002</c:v>
                </c:pt>
                <c:pt idx="13">
                  <c:v>13.054384999999996</c:v>
                </c:pt>
                <c:pt idx="16">
                  <c:v>13.620850000000004</c:v>
                </c:pt>
                <c:pt idx="19">
                  <c:v>23.192989999999995</c:v>
                </c:pt>
                <c:pt idx="22">
                  <c:v>30.146408000000022</c:v>
                </c:pt>
                <c:pt idx="25">
                  <c:v>28.661648000000007</c:v>
                </c:pt>
                <c:pt idx="28">
                  <c:v>19.795708000000005</c:v>
                </c:pt>
                <c:pt idx="31">
                  <c:v>3.9753319999999999</c:v>
                </c:pt>
                <c:pt idx="34">
                  <c:v>31.112805999999992</c:v>
                </c:pt>
                <c:pt idx="37">
                  <c:v>64.906113000000005</c:v>
                </c:pt>
                <c:pt idx="40">
                  <c:v>27.065335999999988</c:v>
                </c:pt>
                <c:pt idx="43">
                  <c:v>25.566423999999991</c:v>
                </c:pt>
                <c:pt idx="46">
                  <c:v>47.05603</c:v>
                </c:pt>
                <c:pt idx="49">
                  <c:v>31.097545000000011</c:v>
                </c:pt>
                <c:pt idx="52">
                  <c:v>15.524444999999993</c:v>
                </c:pt>
                <c:pt idx="55">
                  <c:v>25.012064999999993</c:v>
                </c:pt>
                <c:pt idx="58">
                  <c:v>109.83867399999997</c:v>
                </c:pt>
                <c:pt idx="61">
                  <c:v>6.9904879999999707</c:v>
                </c:pt>
                <c:pt idx="64">
                  <c:v>20.702901999999995</c:v>
                </c:pt>
                <c:pt idx="67">
                  <c:v>-5.9093900000000019</c:v>
                </c:pt>
                <c:pt idx="70">
                  <c:v>24.136116000000001</c:v>
                </c:pt>
                <c:pt idx="73">
                  <c:v>32.179999388888888</c:v>
                </c:pt>
              </c:numCache>
            </c:numRef>
          </c:val>
          <c:extLst>
            <c:ext xmlns:c16="http://schemas.microsoft.com/office/drawing/2014/chart" uri="{C3380CC4-5D6E-409C-BE32-E72D297353CC}">
              <c16:uniqueId val="{00000004-3A58-4E77-B8BD-6E4EEF5F484B}"/>
            </c:ext>
          </c:extLst>
        </c:ser>
        <c:ser>
          <c:idx val="2"/>
          <c:order val="5"/>
          <c:tx>
            <c:strRef>
              <c:f>'[Summary Database-1912151 .xlsx]Graphs'!$E$295:$E$297</c:f>
              <c:strCache>
                <c:ptCount val="3"/>
                <c:pt idx="0">
                  <c:v>Envelope Efficiency Imprvmt</c:v>
                </c:pt>
              </c:strCache>
            </c:strRef>
          </c:tx>
          <c:spPr>
            <a:solidFill>
              <a:srgbClr val="E7E6E6">
                <a:lumMod val="90000"/>
              </a:srgbClr>
            </a:solidFill>
            <a:ln>
              <a:noFill/>
            </a:ln>
            <a:effectLst>
              <a:outerShdw blurRad="57150" dist="19050" dir="5400000" algn="ctr" rotWithShape="0">
                <a:srgbClr val="000000">
                  <a:alpha val="63000"/>
                </a:srgbClr>
              </a:outerShdw>
            </a:effectLst>
          </c:spPr>
          <c:invertIfNegative val="0"/>
          <c:cat>
            <c:strRef>
              <c:f>'[Summary Database-1912151 .xlsx]Graphs'!$A$298:$A$371</c:f>
              <c:strCache>
                <c:ptCount val="73"/>
                <c:pt idx="0">
                  <c:v>1</c:v>
                </c:pt>
                <c:pt idx="3">
                  <c:v>2</c:v>
                </c:pt>
                <c:pt idx="6">
                  <c:v>3</c:v>
                </c:pt>
                <c:pt idx="9">
                  <c:v>4</c:v>
                </c:pt>
                <c:pt idx="12">
                  <c:v>5</c:v>
                </c:pt>
                <c:pt idx="15">
                  <c:v>6</c:v>
                </c:pt>
                <c:pt idx="18">
                  <c:v>8</c:v>
                </c:pt>
                <c:pt idx="21">
                  <c:v>9</c:v>
                </c:pt>
                <c:pt idx="24">
                  <c:v>10</c:v>
                </c:pt>
                <c:pt idx="27">
                  <c:v>11</c:v>
                </c:pt>
                <c:pt idx="30">
                  <c:v>14</c:v>
                </c:pt>
                <c:pt idx="33">
                  <c:v>16</c:v>
                </c:pt>
                <c:pt idx="36">
                  <c:v>17</c:v>
                </c:pt>
                <c:pt idx="39">
                  <c:v>18</c:v>
                </c:pt>
                <c:pt idx="42">
                  <c:v>19</c:v>
                </c:pt>
                <c:pt idx="45">
                  <c:v>20</c:v>
                </c:pt>
                <c:pt idx="48">
                  <c:v>21</c:v>
                </c:pt>
                <c:pt idx="51">
                  <c:v>23</c:v>
                </c:pt>
                <c:pt idx="54">
                  <c:v>24</c:v>
                </c:pt>
                <c:pt idx="57">
                  <c:v>25</c:v>
                </c:pt>
                <c:pt idx="60">
                  <c:v>28</c:v>
                </c:pt>
                <c:pt idx="63">
                  <c:v>32</c:v>
                </c:pt>
                <c:pt idx="66">
                  <c:v>33</c:v>
                </c:pt>
                <c:pt idx="69">
                  <c:v>35</c:v>
                </c:pt>
                <c:pt idx="72">
                  <c:v>AVG</c:v>
                </c:pt>
              </c:strCache>
            </c:strRef>
          </c:cat>
          <c:val>
            <c:numRef>
              <c:f>'[Summary Database-1912151 .xlsx]Graphs'!$E$298:$E$371</c:f>
              <c:numCache>
                <c:formatCode>0.00</c:formatCode>
                <c:ptCount val="74"/>
                <c:pt idx="1">
                  <c:v>17.877042999999997</c:v>
                </c:pt>
                <c:pt idx="4">
                  <c:v>30.107235999999997</c:v>
                </c:pt>
                <c:pt idx="7">
                  <c:v>17.717879999999997</c:v>
                </c:pt>
                <c:pt idx="10">
                  <c:v>-2.9698410000000002</c:v>
                </c:pt>
                <c:pt idx="13">
                  <c:v>15.665615000000001</c:v>
                </c:pt>
                <c:pt idx="16">
                  <c:v>32.889150000000001</c:v>
                </c:pt>
                <c:pt idx="19">
                  <c:v>20.237009999999998</c:v>
                </c:pt>
                <c:pt idx="22">
                  <c:v>21.173591999999999</c:v>
                </c:pt>
                <c:pt idx="25">
                  <c:v>10.098352</c:v>
                </c:pt>
                <c:pt idx="28">
                  <c:v>24.044292000000002</c:v>
                </c:pt>
                <c:pt idx="31">
                  <c:v>22.894667999999999</c:v>
                </c:pt>
                <c:pt idx="34">
                  <c:v>48.407193999999997</c:v>
                </c:pt>
                <c:pt idx="37">
                  <c:v>7.533887</c:v>
                </c:pt>
                <c:pt idx="40">
                  <c:v>35.734664000000002</c:v>
                </c:pt>
                <c:pt idx="43">
                  <c:v>19.433575999999999</c:v>
                </c:pt>
                <c:pt idx="46">
                  <c:v>12.20397</c:v>
                </c:pt>
                <c:pt idx="49">
                  <c:v>45.622455000000002</c:v>
                </c:pt>
                <c:pt idx="52">
                  <c:v>1.3555549999999998</c:v>
                </c:pt>
                <c:pt idx="55">
                  <c:v>5.457935</c:v>
                </c:pt>
                <c:pt idx="58">
                  <c:v>174.62132599999998</c:v>
                </c:pt>
                <c:pt idx="61">
                  <c:v>57.149512000000001</c:v>
                </c:pt>
                <c:pt idx="64">
                  <c:v>5.1870980000000007</c:v>
                </c:pt>
                <c:pt idx="67">
                  <c:v>43.369390000000003</c:v>
                </c:pt>
                <c:pt idx="70">
                  <c:v>2.3883999999999999E-2</c:v>
                </c:pt>
                <c:pt idx="73">
                  <c:v>21.899102407407405</c:v>
                </c:pt>
              </c:numCache>
            </c:numRef>
          </c:val>
          <c:extLst>
            <c:ext xmlns:c16="http://schemas.microsoft.com/office/drawing/2014/chart" uri="{C3380CC4-5D6E-409C-BE32-E72D297353CC}">
              <c16:uniqueId val="{00000005-3A58-4E77-B8BD-6E4EEF5F484B}"/>
            </c:ext>
          </c:extLst>
        </c:ser>
        <c:dLbls>
          <c:showLegendKey val="0"/>
          <c:showVal val="0"/>
          <c:showCatName val="0"/>
          <c:showSerName val="0"/>
          <c:showPercent val="0"/>
          <c:showBubbleSize val="0"/>
        </c:dLbls>
        <c:gapWidth val="90"/>
        <c:overlap val="100"/>
        <c:axId val="749860200"/>
        <c:axId val="749860856"/>
      </c:barChart>
      <c:catAx>
        <c:axId val="74986020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49860856"/>
        <c:crosses val="autoZero"/>
        <c:auto val="1"/>
        <c:lblAlgn val="ctr"/>
        <c:lblOffset val="100"/>
        <c:noMultiLvlLbl val="0"/>
      </c:catAx>
      <c:valAx>
        <c:axId val="749860856"/>
        <c:scaling>
          <c:orientation val="minMax"/>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49860200"/>
        <c:crosses val="autoZero"/>
        <c:crossBetween val="between"/>
      </c:valAx>
      <c:spPr>
        <a:noFill/>
        <a:ln>
          <a:noFill/>
        </a:ln>
        <a:effectLst/>
      </c:spPr>
    </c:plotArea>
    <c:legend>
      <c:legendPos val="b"/>
      <c:legendEntry>
        <c:idx val="0"/>
        <c:delete val="1"/>
      </c:legendEntry>
      <c:legendEntry>
        <c:idx val="1"/>
        <c:delete val="1"/>
      </c:legendEntry>
      <c:layout>
        <c:manualLayout>
          <c:xMode val="edge"/>
          <c:yMode val="edge"/>
          <c:x val="0.13662021246613712"/>
          <c:y val="0.10623975320620473"/>
          <c:w val="0.22030717672343555"/>
          <c:h val="0.210037976940780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89000">
          <a:srgbClr val="246788"/>
        </a:gs>
        <a:gs pos="100000">
          <a:srgbClr val="BBC5A3"/>
        </a:gs>
        <a:gs pos="100000">
          <a:srgbClr val="E7E6E6"/>
        </a:gs>
      </a:gsLst>
      <a:lin ang="5400000" scaled="0"/>
      <a:tileRect/>
    </a:gra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F9FC9D-40F4-4154-BACC-1901029148AF}"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3CBAF6B5-9A27-495E-AB9A-337A0DA2E80F}">
      <dgm:prSet phldrT="[Text]" custT="1"/>
      <dgm:spPr>
        <a:solidFill>
          <a:srgbClr val="00B0F0"/>
        </a:solidFill>
      </dgm:spPr>
      <dgm:t>
        <a:bodyPr/>
        <a:lstStyle/>
        <a:p>
          <a:r>
            <a:rPr lang="en-US" sz="1400" dirty="0"/>
            <a:t>Northeast Energy Efficiency Partner- ships</a:t>
          </a:r>
        </a:p>
      </dgm:t>
    </dgm:pt>
    <dgm:pt modelId="{CCBDFF3F-DD84-4375-9B70-E7E9128AC197}" type="parTrans" cxnId="{3D3E03FF-DF65-45A4-8D2B-B6634F16D118}">
      <dgm:prSet/>
      <dgm:spPr/>
      <dgm:t>
        <a:bodyPr/>
        <a:lstStyle/>
        <a:p>
          <a:endParaRPr lang="en-US" sz="2000"/>
        </a:p>
      </dgm:t>
    </dgm:pt>
    <dgm:pt modelId="{41FA6EB5-843B-4D99-8AB6-BE27D5E00AA6}" type="sibTrans" cxnId="{3D3E03FF-DF65-45A4-8D2B-B6634F16D118}">
      <dgm:prSet/>
      <dgm:spPr/>
      <dgm:t>
        <a:bodyPr/>
        <a:lstStyle/>
        <a:p>
          <a:endParaRPr lang="en-US"/>
        </a:p>
      </dgm:t>
    </dgm:pt>
    <dgm:pt modelId="{A5D6CE3B-6195-40FE-8E91-0FDB321ED63F}">
      <dgm:prSet phldrT="[Text]" custT="1"/>
      <dgm:spPr/>
      <dgm:t>
        <a:bodyPr/>
        <a:lstStyle/>
        <a:p>
          <a:r>
            <a:rPr lang="en-US" sz="1400" dirty="0"/>
            <a:t>Fiscal Agent</a:t>
          </a:r>
        </a:p>
      </dgm:t>
    </dgm:pt>
    <dgm:pt modelId="{2405AB33-9878-41AB-9D80-A072FE07F73E}" type="parTrans" cxnId="{7AF06126-85B4-4D54-A6D0-E1715C82E744}">
      <dgm:prSet/>
      <dgm:spPr/>
      <dgm:t>
        <a:bodyPr/>
        <a:lstStyle/>
        <a:p>
          <a:endParaRPr lang="en-US"/>
        </a:p>
      </dgm:t>
    </dgm:pt>
    <dgm:pt modelId="{D70D1753-9871-406B-AB88-2633F9F21F2D}" type="sibTrans" cxnId="{7AF06126-85B4-4D54-A6D0-E1715C82E744}">
      <dgm:prSet/>
      <dgm:spPr/>
      <dgm:t>
        <a:bodyPr/>
        <a:lstStyle/>
        <a:p>
          <a:endParaRPr lang="en-US"/>
        </a:p>
      </dgm:t>
    </dgm:pt>
    <dgm:pt modelId="{E064F23E-2000-46F2-B6D5-2A1CD800F7F5}">
      <dgm:prSet phldrT="[Text]" custT="1"/>
      <dgm:spPr>
        <a:solidFill>
          <a:srgbClr val="00B0F0"/>
        </a:solidFill>
      </dgm:spPr>
      <dgm:t>
        <a:bodyPr/>
        <a:lstStyle/>
        <a:p>
          <a:r>
            <a:rPr lang="en-US" sz="1400" dirty="0"/>
            <a:t>Building Performance Professionals Association</a:t>
          </a:r>
        </a:p>
      </dgm:t>
    </dgm:pt>
    <dgm:pt modelId="{FC0EB145-5F28-47B3-B295-6AE641C442C2}" type="parTrans" cxnId="{6F18CEB4-366A-4B91-BB3C-F5DB22F53B4D}">
      <dgm:prSet/>
      <dgm:spPr/>
      <dgm:t>
        <a:bodyPr/>
        <a:lstStyle/>
        <a:p>
          <a:endParaRPr lang="en-US" sz="2000"/>
        </a:p>
      </dgm:t>
    </dgm:pt>
    <dgm:pt modelId="{70F5B3B8-31E3-4C99-9353-EE1B537697D4}" type="sibTrans" cxnId="{6F18CEB4-366A-4B91-BB3C-F5DB22F53B4D}">
      <dgm:prSet/>
      <dgm:spPr/>
      <dgm:t>
        <a:bodyPr/>
        <a:lstStyle/>
        <a:p>
          <a:endParaRPr lang="en-US"/>
        </a:p>
      </dgm:t>
    </dgm:pt>
    <dgm:pt modelId="{EB06396F-7820-4EFE-9A17-0C66FCCD2E37}">
      <dgm:prSet phldrT="[Text]" custT="1"/>
      <dgm:spPr/>
      <dgm:t>
        <a:bodyPr/>
        <a:lstStyle/>
        <a:p>
          <a:r>
            <a:rPr lang="en-US" sz="1400" dirty="0"/>
            <a:t>Contractors:</a:t>
          </a:r>
        </a:p>
      </dgm:t>
    </dgm:pt>
    <dgm:pt modelId="{65D7EBE3-D7A9-4414-B7D3-C5625E4FFE39}" type="parTrans" cxnId="{D58524E1-9ECA-4189-853A-6BB9BC431B8B}">
      <dgm:prSet/>
      <dgm:spPr/>
      <dgm:t>
        <a:bodyPr/>
        <a:lstStyle/>
        <a:p>
          <a:endParaRPr lang="en-US"/>
        </a:p>
      </dgm:t>
    </dgm:pt>
    <dgm:pt modelId="{372E393D-C925-426C-B0EC-419C0BC164B7}" type="sibTrans" cxnId="{D58524E1-9ECA-4189-853A-6BB9BC431B8B}">
      <dgm:prSet/>
      <dgm:spPr/>
      <dgm:t>
        <a:bodyPr/>
        <a:lstStyle/>
        <a:p>
          <a:endParaRPr lang="en-US"/>
        </a:p>
      </dgm:t>
    </dgm:pt>
    <dgm:pt modelId="{D0C8F1A0-B2EB-438B-8294-8C0233F9FC6D}">
      <dgm:prSet phldrT="[Text]" custT="1"/>
      <dgm:spPr/>
      <dgm:t>
        <a:bodyPr/>
        <a:lstStyle/>
        <a:p>
          <a:r>
            <a:rPr lang="en-US" sz="1400" dirty="0"/>
            <a:t>ZEN Projects</a:t>
          </a:r>
        </a:p>
      </dgm:t>
    </dgm:pt>
    <dgm:pt modelId="{E727DD7A-453A-4FED-898E-63C6F4F388F9}" type="parTrans" cxnId="{6D31E3CF-053C-4C73-BF15-D5DC99D4A023}">
      <dgm:prSet/>
      <dgm:spPr/>
      <dgm:t>
        <a:bodyPr/>
        <a:lstStyle/>
        <a:p>
          <a:endParaRPr lang="en-US"/>
        </a:p>
      </dgm:t>
    </dgm:pt>
    <dgm:pt modelId="{9C752F49-BACF-4CF3-BF04-94E000DCE036}" type="sibTrans" cxnId="{6D31E3CF-053C-4C73-BF15-D5DC99D4A023}">
      <dgm:prSet/>
      <dgm:spPr/>
      <dgm:t>
        <a:bodyPr/>
        <a:lstStyle/>
        <a:p>
          <a:endParaRPr lang="en-US"/>
        </a:p>
      </dgm:t>
    </dgm:pt>
    <dgm:pt modelId="{3A8A96FC-56DF-4A71-9789-CF78313C8429}">
      <dgm:prSet phldrT="[Text]" custT="1"/>
      <dgm:spPr>
        <a:solidFill>
          <a:srgbClr val="00B0F0"/>
        </a:solidFill>
      </dgm:spPr>
      <dgm:t>
        <a:bodyPr/>
        <a:lstStyle/>
        <a:p>
          <a:r>
            <a:rPr lang="en-US" sz="1400" dirty="0"/>
            <a:t>Efficiency Vermont</a:t>
          </a:r>
        </a:p>
      </dgm:t>
    </dgm:pt>
    <dgm:pt modelId="{011F5D46-8D84-46AF-B8BF-085F8475758E}" type="parTrans" cxnId="{A3308BF8-B69C-4E6F-88CA-C8D748A440DF}">
      <dgm:prSet/>
      <dgm:spPr/>
      <dgm:t>
        <a:bodyPr/>
        <a:lstStyle/>
        <a:p>
          <a:endParaRPr lang="en-US" sz="2000"/>
        </a:p>
      </dgm:t>
    </dgm:pt>
    <dgm:pt modelId="{C98974AE-595D-45C8-ACB3-500A3AC87C44}" type="sibTrans" cxnId="{A3308BF8-B69C-4E6F-88CA-C8D748A440DF}">
      <dgm:prSet/>
      <dgm:spPr/>
      <dgm:t>
        <a:bodyPr/>
        <a:lstStyle/>
        <a:p>
          <a:endParaRPr lang="en-US"/>
        </a:p>
      </dgm:t>
    </dgm:pt>
    <dgm:pt modelId="{2DF682C9-B770-44EE-AC9E-AE9DB6275A11}">
      <dgm:prSet phldrT="[Text]" custT="1"/>
      <dgm:spPr/>
      <dgm:t>
        <a:bodyPr/>
        <a:lstStyle/>
        <a:p>
          <a:r>
            <a:rPr lang="en-US" sz="1400" dirty="0"/>
            <a:t>Incentives</a:t>
          </a:r>
        </a:p>
      </dgm:t>
    </dgm:pt>
    <dgm:pt modelId="{167A41F8-5E02-4003-89BA-AE81697C383F}" type="parTrans" cxnId="{C09F1E6C-6E91-4A82-8F21-5F29ACA91A23}">
      <dgm:prSet/>
      <dgm:spPr/>
      <dgm:t>
        <a:bodyPr/>
        <a:lstStyle/>
        <a:p>
          <a:endParaRPr lang="en-US"/>
        </a:p>
      </dgm:t>
    </dgm:pt>
    <dgm:pt modelId="{0D6DD323-4DA8-46FD-BF74-E43FDC18EBCF}" type="sibTrans" cxnId="{C09F1E6C-6E91-4A82-8F21-5F29ACA91A23}">
      <dgm:prSet/>
      <dgm:spPr/>
      <dgm:t>
        <a:bodyPr/>
        <a:lstStyle/>
        <a:p>
          <a:endParaRPr lang="en-US"/>
        </a:p>
      </dgm:t>
    </dgm:pt>
    <dgm:pt modelId="{DC7709F3-79C2-4769-853B-475B0583ECE0}">
      <dgm:prSet phldrT="[Text]" custT="1"/>
      <dgm:spPr/>
      <dgm:t>
        <a:bodyPr/>
        <a:lstStyle/>
        <a:p>
          <a:r>
            <a:rPr lang="en-US" sz="1400" dirty="0"/>
            <a:t>Marketing &amp; Outreach</a:t>
          </a:r>
        </a:p>
      </dgm:t>
    </dgm:pt>
    <dgm:pt modelId="{72F8C770-5445-4E83-885E-4702FBAC6A4E}" type="parTrans" cxnId="{11F6DE94-7F86-4A9F-B5A7-59D913CAC49B}">
      <dgm:prSet/>
      <dgm:spPr/>
      <dgm:t>
        <a:bodyPr/>
        <a:lstStyle/>
        <a:p>
          <a:endParaRPr lang="en-US"/>
        </a:p>
      </dgm:t>
    </dgm:pt>
    <dgm:pt modelId="{6E936E20-A290-4BCB-ABAE-D4A476D786F3}" type="sibTrans" cxnId="{11F6DE94-7F86-4A9F-B5A7-59D913CAC49B}">
      <dgm:prSet/>
      <dgm:spPr/>
      <dgm:t>
        <a:bodyPr/>
        <a:lstStyle/>
        <a:p>
          <a:endParaRPr lang="en-US"/>
        </a:p>
      </dgm:t>
    </dgm:pt>
    <dgm:pt modelId="{EB5F30BC-F744-4345-9363-06BC3261FBF6}">
      <dgm:prSet phldrT="[Text]" custT="1"/>
      <dgm:spPr/>
      <dgm:t>
        <a:bodyPr/>
        <a:lstStyle/>
        <a:p>
          <a:r>
            <a:rPr lang="en-US" sz="1400" dirty="0"/>
            <a:t>Program Support</a:t>
          </a:r>
        </a:p>
      </dgm:t>
    </dgm:pt>
    <dgm:pt modelId="{2A7A2B91-C6AB-4D79-B5B7-6BC794D93F56}" type="parTrans" cxnId="{5BB4D53C-9A64-4C4C-B774-2092D3324A02}">
      <dgm:prSet/>
      <dgm:spPr/>
      <dgm:t>
        <a:bodyPr/>
        <a:lstStyle/>
        <a:p>
          <a:endParaRPr lang="en-US"/>
        </a:p>
      </dgm:t>
    </dgm:pt>
    <dgm:pt modelId="{E51DEFC8-65B2-4507-98FE-04C7441B122E}" type="sibTrans" cxnId="{5BB4D53C-9A64-4C4C-B774-2092D3324A02}">
      <dgm:prSet/>
      <dgm:spPr/>
      <dgm:t>
        <a:bodyPr/>
        <a:lstStyle/>
        <a:p>
          <a:endParaRPr lang="en-US"/>
        </a:p>
      </dgm:t>
    </dgm:pt>
    <dgm:pt modelId="{6526FD44-9F7A-470E-9B69-533F4DE66B2D}">
      <dgm:prSet custT="1"/>
      <dgm:spPr>
        <a:solidFill>
          <a:srgbClr val="00B0F0"/>
        </a:solidFill>
      </dgm:spPr>
      <dgm:t>
        <a:bodyPr/>
        <a:lstStyle/>
        <a:p>
          <a:r>
            <a:rPr lang="en-US" sz="1400" dirty="0"/>
            <a:t>VSECU</a:t>
          </a:r>
        </a:p>
      </dgm:t>
    </dgm:pt>
    <dgm:pt modelId="{93F07328-92E3-40F3-9FE5-214A0456057B}" type="parTrans" cxnId="{65E8DB96-134A-4464-9AA4-3C4F168CF9FC}">
      <dgm:prSet/>
      <dgm:spPr/>
      <dgm:t>
        <a:bodyPr/>
        <a:lstStyle/>
        <a:p>
          <a:endParaRPr lang="en-US" sz="2000"/>
        </a:p>
      </dgm:t>
    </dgm:pt>
    <dgm:pt modelId="{9044AC95-F536-47EB-A57F-CC1A1897FE81}" type="sibTrans" cxnId="{65E8DB96-134A-4464-9AA4-3C4F168CF9FC}">
      <dgm:prSet/>
      <dgm:spPr/>
      <dgm:t>
        <a:bodyPr/>
        <a:lstStyle/>
        <a:p>
          <a:endParaRPr lang="en-US"/>
        </a:p>
      </dgm:t>
    </dgm:pt>
    <dgm:pt modelId="{320340F4-D6F4-4A4E-98D7-47656970AE37}">
      <dgm:prSet custT="1"/>
      <dgm:spPr/>
      <dgm:t>
        <a:bodyPr/>
        <a:lstStyle/>
        <a:p>
          <a:r>
            <a:rPr lang="en-US" sz="1400" dirty="0"/>
            <a:t>Home Energy Loan</a:t>
          </a:r>
        </a:p>
      </dgm:t>
    </dgm:pt>
    <dgm:pt modelId="{99BDE0D5-DE04-4EA1-93D6-906498E5F6CE}" type="parTrans" cxnId="{648AC692-8861-49DC-8163-3228C6F9CF1E}">
      <dgm:prSet/>
      <dgm:spPr/>
      <dgm:t>
        <a:bodyPr/>
        <a:lstStyle/>
        <a:p>
          <a:endParaRPr lang="en-US"/>
        </a:p>
      </dgm:t>
    </dgm:pt>
    <dgm:pt modelId="{BDBF2BCB-5066-45C0-9762-482FDD5DCD01}" type="sibTrans" cxnId="{648AC692-8861-49DC-8163-3228C6F9CF1E}">
      <dgm:prSet/>
      <dgm:spPr/>
      <dgm:t>
        <a:bodyPr/>
        <a:lstStyle/>
        <a:p>
          <a:endParaRPr lang="en-US"/>
        </a:p>
      </dgm:t>
    </dgm:pt>
    <dgm:pt modelId="{41D52C12-630B-4338-9837-51CEBB160F4A}">
      <dgm:prSet custT="1"/>
      <dgm:spPr/>
      <dgm:t>
        <a:bodyPr/>
        <a:lstStyle/>
        <a:p>
          <a:r>
            <a:rPr lang="en-US" sz="1400" dirty="0"/>
            <a:t>Marketing &amp; Outreach</a:t>
          </a:r>
        </a:p>
      </dgm:t>
    </dgm:pt>
    <dgm:pt modelId="{EFBFC1AC-580E-4736-A42F-3B00D612AF5B}" type="parTrans" cxnId="{89FFDA3C-6CEC-4D51-BE8E-80D77570A632}">
      <dgm:prSet/>
      <dgm:spPr/>
      <dgm:t>
        <a:bodyPr/>
        <a:lstStyle/>
        <a:p>
          <a:endParaRPr lang="en-US"/>
        </a:p>
      </dgm:t>
    </dgm:pt>
    <dgm:pt modelId="{27E93DBB-0E59-4461-A44B-F76949C25650}" type="sibTrans" cxnId="{89FFDA3C-6CEC-4D51-BE8E-80D77570A632}">
      <dgm:prSet/>
      <dgm:spPr/>
      <dgm:t>
        <a:bodyPr/>
        <a:lstStyle/>
        <a:p>
          <a:endParaRPr lang="en-US"/>
        </a:p>
      </dgm:t>
    </dgm:pt>
    <dgm:pt modelId="{EDF5F35E-E0E6-4E8C-82D9-8371DE53BAAB}">
      <dgm:prSet phldrT="[Text]" custT="1"/>
      <dgm:spPr/>
      <dgm:t>
        <a:bodyPr/>
        <a:lstStyle/>
        <a:p>
          <a:r>
            <a:rPr lang="en-US" sz="1400" dirty="0"/>
            <a:t>Program Support</a:t>
          </a:r>
        </a:p>
      </dgm:t>
    </dgm:pt>
    <dgm:pt modelId="{3C2A4F41-62E6-4F9F-BBB5-3D05C57BB599}" type="parTrans" cxnId="{E19BB3B7-B5B9-4D67-BC42-5149D7DD4CF6}">
      <dgm:prSet/>
      <dgm:spPr/>
      <dgm:t>
        <a:bodyPr/>
        <a:lstStyle/>
        <a:p>
          <a:endParaRPr lang="en-US"/>
        </a:p>
      </dgm:t>
    </dgm:pt>
    <dgm:pt modelId="{EE91DF80-ECE0-4539-9B53-6DAB1F83FC5A}" type="sibTrans" cxnId="{E19BB3B7-B5B9-4D67-BC42-5149D7DD4CF6}">
      <dgm:prSet/>
      <dgm:spPr/>
      <dgm:t>
        <a:bodyPr/>
        <a:lstStyle/>
        <a:p>
          <a:endParaRPr lang="en-US"/>
        </a:p>
      </dgm:t>
    </dgm:pt>
    <dgm:pt modelId="{16D9E041-4FA1-4370-B5F9-CB79F8BC95E8}">
      <dgm:prSet phldrT="[Text]" custT="1"/>
      <dgm:spPr/>
      <dgm:t>
        <a:bodyPr/>
        <a:lstStyle/>
        <a:p>
          <a:r>
            <a:rPr lang="en-US" sz="1400" dirty="0"/>
            <a:t>Montpelier Construction</a:t>
          </a:r>
        </a:p>
      </dgm:t>
    </dgm:pt>
    <dgm:pt modelId="{8C0CA713-01C3-4F9E-80ED-F06ABDBB0E00}" type="parTrans" cxnId="{2C71FA29-174F-408E-978F-6D51E3557939}">
      <dgm:prSet/>
      <dgm:spPr/>
      <dgm:t>
        <a:bodyPr/>
        <a:lstStyle/>
        <a:p>
          <a:endParaRPr lang="en-US"/>
        </a:p>
      </dgm:t>
    </dgm:pt>
    <dgm:pt modelId="{E3729029-0B2B-4813-B377-B58AF61B697F}" type="sibTrans" cxnId="{2C71FA29-174F-408E-978F-6D51E3557939}">
      <dgm:prSet/>
      <dgm:spPr/>
      <dgm:t>
        <a:bodyPr/>
        <a:lstStyle/>
        <a:p>
          <a:endParaRPr lang="en-US"/>
        </a:p>
      </dgm:t>
    </dgm:pt>
    <dgm:pt modelId="{BB01D2B2-0843-46E0-AC0C-25571C271009}">
      <dgm:prSet phldrT="[Text]" custT="1"/>
      <dgm:spPr/>
      <dgm:t>
        <a:bodyPr/>
        <a:lstStyle/>
        <a:p>
          <a:r>
            <a:rPr lang="en-US" sz="1400" dirty="0"/>
            <a:t>Building Energy</a:t>
          </a:r>
        </a:p>
      </dgm:t>
    </dgm:pt>
    <dgm:pt modelId="{72250555-362F-44F6-813C-C8433CA233DF}" type="parTrans" cxnId="{69FF137D-EA80-4224-B483-60A373F8516D}">
      <dgm:prSet/>
      <dgm:spPr/>
      <dgm:t>
        <a:bodyPr/>
        <a:lstStyle/>
        <a:p>
          <a:endParaRPr lang="en-US"/>
        </a:p>
      </dgm:t>
    </dgm:pt>
    <dgm:pt modelId="{EC45977B-F57C-4A3C-8196-815F00115A11}" type="sibTrans" cxnId="{69FF137D-EA80-4224-B483-60A373F8516D}">
      <dgm:prSet/>
      <dgm:spPr/>
      <dgm:t>
        <a:bodyPr/>
        <a:lstStyle/>
        <a:p>
          <a:endParaRPr lang="en-US"/>
        </a:p>
      </dgm:t>
    </dgm:pt>
    <dgm:pt modelId="{88208084-CC34-4511-B44F-4DD5248FAD22}">
      <dgm:prSet phldrT="[Text]" custT="1"/>
      <dgm:spPr/>
      <dgm:t>
        <a:bodyPr/>
        <a:lstStyle/>
        <a:p>
          <a:r>
            <a:rPr lang="en-US" sz="1400" dirty="0"/>
            <a:t>Reiss Building &amp; Remodeling</a:t>
          </a:r>
        </a:p>
      </dgm:t>
    </dgm:pt>
    <dgm:pt modelId="{70B2E45B-E63B-4428-A793-B1279C65AA22}" type="parTrans" cxnId="{A69FF72C-4343-4E3D-9002-83717B67DC33}">
      <dgm:prSet/>
      <dgm:spPr/>
      <dgm:t>
        <a:bodyPr/>
        <a:lstStyle/>
        <a:p>
          <a:endParaRPr lang="en-US"/>
        </a:p>
      </dgm:t>
    </dgm:pt>
    <dgm:pt modelId="{143E1EE4-80E0-43CA-BD75-7427B911C894}" type="sibTrans" cxnId="{A69FF72C-4343-4E3D-9002-83717B67DC33}">
      <dgm:prSet/>
      <dgm:spPr/>
      <dgm:t>
        <a:bodyPr/>
        <a:lstStyle/>
        <a:p>
          <a:endParaRPr lang="en-US"/>
        </a:p>
      </dgm:t>
    </dgm:pt>
    <dgm:pt modelId="{725EB521-0DF2-4B09-A9F9-DAE245813F3B}">
      <dgm:prSet phldrT="[Text]" custT="1"/>
      <dgm:spPr/>
      <dgm:t>
        <a:bodyPr/>
        <a:lstStyle/>
        <a:p>
          <a:r>
            <a:rPr lang="en-US" sz="1400" dirty="0"/>
            <a:t>Integrated Solar</a:t>
          </a:r>
        </a:p>
      </dgm:t>
    </dgm:pt>
    <dgm:pt modelId="{1761CBB7-7671-4B7D-8B5D-FB01A8B718BD}" type="parTrans" cxnId="{C71ADA4C-E4E4-46D0-A3C6-37CB51D5EC19}">
      <dgm:prSet/>
      <dgm:spPr/>
      <dgm:t>
        <a:bodyPr/>
        <a:lstStyle/>
        <a:p>
          <a:endParaRPr lang="en-US"/>
        </a:p>
      </dgm:t>
    </dgm:pt>
    <dgm:pt modelId="{E35A9CE8-F84A-4428-A2BD-5098FB3BE7E2}" type="sibTrans" cxnId="{C71ADA4C-E4E4-46D0-A3C6-37CB51D5EC19}">
      <dgm:prSet/>
      <dgm:spPr/>
      <dgm:t>
        <a:bodyPr/>
        <a:lstStyle/>
        <a:p>
          <a:endParaRPr lang="en-US"/>
        </a:p>
      </dgm:t>
    </dgm:pt>
    <dgm:pt modelId="{61A3E1C2-8B39-4E35-A368-38A17B2DD667}">
      <dgm:prSet phldrT="[Text]" custT="1"/>
      <dgm:spPr/>
      <dgm:t>
        <a:bodyPr/>
        <a:lstStyle/>
        <a:p>
          <a:r>
            <a:rPr lang="en-US" sz="1400" dirty="0"/>
            <a:t>New Frameworks</a:t>
          </a:r>
        </a:p>
      </dgm:t>
    </dgm:pt>
    <dgm:pt modelId="{5ABDCFD8-1C33-49C8-A21C-60ACD79A6A2B}" type="parTrans" cxnId="{1D4A1FB7-323D-4B54-ADD1-9AB736305686}">
      <dgm:prSet/>
      <dgm:spPr/>
      <dgm:t>
        <a:bodyPr/>
        <a:lstStyle/>
        <a:p>
          <a:endParaRPr lang="en-US"/>
        </a:p>
      </dgm:t>
    </dgm:pt>
    <dgm:pt modelId="{7D130B21-E25B-46DE-BDE5-999E9E04349D}" type="sibTrans" cxnId="{1D4A1FB7-323D-4B54-ADD1-9AB736305686}">
      <dgm:prSet/>
      <dgm:spPr/>
      <dgm:t>
        <a:bodyPr/>
        <a:lstStyle/>
        <a:p>
          <a:endParaRPr lang="en-US"/>
        </a:p>
      </dgm:t>
    </dgm:pt>
    <dgm:pt modelId="{1C548D53-B7FC-4697-ACE3-C5A83880A9B9}">
      <dgm:prSet phldrT="[Text]" custT="1"/>
      <dgm:spPr/>
      <dgm:t>
        <a:bodyPr/>
        <a:lstStyle/>
        <a:p>
          <a:r>
            <a:rPr lang="en-US" sz="1400" dirty="0"/>
            <a:t>New Leaf Design</a:t>
          </a:r>
        </a:p>
      </dgm:t>
    </dgm:pt>
    <dgm:pt modelId="{2C3C1F1B-7A45-42E0-9657-DB8FF53E0C66}" type="parTrans" cxnId="{DC84C927-1E04-4BC0-96E4-A698F7B7A624}">
      <dgm:prSet/>
      <dgm:spPr/>
      <dgm:t>
        <a:bodyPr/>
        <a:lstStyle/>
        <a:p>
          <a:endParaRPr lang="en-US"/>
        </a:p>
      </dgm:t>
    </dgm:pt>
    <dgm:pt modelId="{56CCDA35-B5A1-4B9D-9A85-D4AF3D1303AD}" type="sibTrans" cxnId="{DC84C927-1E04-4BC0-96E4-A698F7B7A624}">
      <dgm:prSet/>
      <dgm:spPr/>
      <dgm:t>
        <a:bodyPr/>
        <a:lstStyle/>
        <a:p>
          <a:endParaRPr lang="en-US"/>
        </a:p>
      </dgm:t>
    </dgm:pt>
    <dgm:pt modelId="{A34B3712-CC72-4D44-A8F0-DBD3BAF48818}" type="pres">
      <dgm:prSet presAssocID="{96F9FC9D-40F4-4154-BACC-1901029148AF}" presName="composite" presStyleCnt="0">
        <dgm:presLayoutVars>
          <dgm:chMax val="5"/>
          <dgm:dir/>
          <dgm:animLvl val="ctr"/>
          <dgm:resizeHandles val="exact"/>
        </dgm:presLayoutVars>
      </dgm:prSet>
      <dgm:spPr/>
    </dgm:pt>
    <dgm:pt modelId="{113B66EE-07FD-4ACF-8798-3970F3CD5ECE}" type="pres">
      <dgm:prSet presAssocID="{96F9FC9D-40F4-4154-BACC-1901029148AF}" presName="cycle" presStyleCnt="0"/>
      <dgm:spPr/>
    </dgm:pt>
    <dgm:pt modelId="{5AFB252A-9154-471A-AAC9-83592E2479AF}" type="pres">
      <dgm:prSet presAssocID="{96F9FC9D-40F4-4154-BACC-1901029148AF}" presName="centerShape" presStyleCnt="0"/>
      <dgm:spPr/>
    </dgm:pt>
    <dgm:pt modelId="{34504A67-97A8-4810-95A8-C293389A6087}" type="pres">
      <dgm:prSet presAssocID="{96F9FC9D-40F4-4154-BACC-1901029148AF}" presName="connSite" presStyleLbl="node1" presStyleIdx="0" presStyleCnt="5"/>
      <dgm:spPr/>
    </dgm:pt>
    <dgm:pt modelId="{3DD7AAC3-4E22-4F7E-8AC3-A9E0CF73757B}" type="pres">
      <dgm:prSet presAssocID="{96F9FC9D-40F4-4154-BACC-1901029148AF}" presName="visible" presStyleLbl="node1" presStyleIdx="0" presStyleCnt="5"/>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79E9B679-63B8-4889-86FD-83F72CC09D75}" type="pres">
      <dgm:prSet presAssocID="{CCBDFF3F-DD84-4375-9B70-E7E9128AC197}" presName="Name25" presStyleLbl="parChTrans1D1" presStyleIdx="0" presStyleCnt="4"/>
      <dgm:spPr/>
    </dgm:pt>
    <dgm:pt modelId="{433029A1-F9F0-4B24-BC48-1D4746DFD0C7}" type="pres">
      <dgm:prSet presAssocID="{3CBAF6B5-9A27-495E-AB9A-337A0DA2E80F}" presName="node" presStyleCnt="0"/>
      <dgm:spPr/>
    </dgm:pt>
    <dgm:pt modelId="{386EEC9C-7CBE-423A-B1AF-564FB10EDD3E}" type="pres">
      <dgm:prSet presAssocID="{3CBAF6B5-9A27-495E-AB9A-337A0DA2E80F}" presName="parentNode" presStyleLbl="node1" presStyleIdx="1" presStyleCnt="5" custLinFactNeighborX="16782" custLinFactNeighborY="1953">
        <dgm:presLayoutVars>
          <dgm:chMax val="1"/>
          <dgm:bulletEnabled val="1"/>
        </dgm:presLayoutVars>
      </dgm:prSet>
      <dgm:spPr/>
    </dgm:pt>
    <dgm:pt modelId="{FD7C83AE-1BEF-4329-820B-DBBD17F1E332}" type="pres">
      <dgm:prSet presAssocID="{3CBAF6B5-9A27-495E-AB9A-337A0DA2E80F}" presName="childNode" presStyleLbl="revTx" presStyleIdx="0" presStyleCnt="4">
        <dgm:presLayoutVars>
          <dgm:bulletEnabled val="1"/>
        </dgm:presLayoutVars>
      </dgm:prSet>
      <dgm:spPr/>
    </dgm:pt>
    <dgm:pt modelId="{95F729C5-0630-4ED4-A6E3-5D31B11DAC3D}" type="pres">
      <dgm:prSet presAssocID="{FC0EB145-5F28-47B3-B295-6AE641C442C2}" presName="Name25" presStyleLbl="parChTrans1D1" presStyleIdx="1" presStyleCnt="4"/>
      <dgm:spPr/>
    </dgm:pt>
    <dgm:pt modelId="{72E19451-1F50-46F5-875C-26D53FE532E2}" type="pres">
      <dgm:prSet presAssocID="{E064F23E-2000-46F2-B6D5-2A1CD800F7F5}" presName="node" presStyleCnt="0"/>
      <dgm:spPr/>
    </dgm:pt>
    <dgm:pt modelId="{BFA6E62A-52B9-4E55-AE6B-ED1D96900562}" type="pres">
      <dgm:prSet presAssocID="{E064F23E-2000-46F2-B6D5-2A1CD800F7F5}" presName="parentNode" presStyleLbl="node1" presStyleIdx="2" presStyleCnt="5" custScaleX="109274" custScaleY="106447" custLinFactNeighborX="27994" custLinFactNeighborY="3408">
        <dgm:presLayoutVars>
          <dgm:chMax val="1"/>
          <dgm:bulletEnabled val="1"/>
        </dgm:presLayoutVars>
      </dgm:prSet>
      <dgm:spPr/>
    </dgm:pt>
    <dgm:pt modelId="{A48BE19D-90EF-4F97-AB51-37C3CCDBB72B}" type="pres">
      <dgm:prSet presAssocID="{E064F23E-2000-46F2-B6D5-2A1CD800F7F5}" presName="childNode" presStyleLbl="revTx" presStyleIdx="1" presStyleCnt="4">
        <dgm:presLayoutVars>
          <dgm:bulletEnabled val="1"/>
        </dgm:presLayoutVars>
      </dgm:prSet>
      <dgm:spPr/>
    </dgm:pt>
    <dgm:pt modelId="{2E4CED1D-0626-4228-A014-8BFA91383DDB}" type="pres">
      <dgm:prSet presAssocID="{93F07328-92E3-40F3-9FE5-214A0456057B}" presName="Name25" presStyleLbl="parChTrans1D1" presStyleIdx="2" presStyleCnt="4"/>
      <dgm:spPr/>
    </dgm:pt>
    <dgm:pt modelId="{5CFAD316-AF29-475D-AB87-3376BF9BD097}" type="pres">
      <dgm:prSet presAssocID="{6526FD44-9F7A-470E-9B69-533F4DE66B2D}" presName="node" presStyleCnt="0"/>
      <dgm:spPr/>
    </dgm:pt>
    <dgm:pt modelId="{D2936B21-1D8E-495D-91FA-DFB75AFEBE07}" type="pres">
      <dgm:prSet presAssocID="{6526FD44-9F7A-470E-9B69-533F4DE66B2D}" presName="parentNode" presStyleLbl="node1" presStyleIdx="3" presStyleCnt="5">
        <dgm:presLayoutVars>
          <dgm:chMax val="1"/>
          <dgm:bulletEnabled val="1"/>
        </dgm:presLayoutVars>
      </dgm:prSet>
      <dgm:spPr/>
    </dgm:pt>
    <dgm:pt modelId="{90871B9B-E653-485C-BB22-28DB4624A2A1}" type="pres">
      <dgm:prSet presAssocID="{6526FD44-9F7A-470E-9B69-533F4DE66B2D}" presName="childNode" presStyleLbl="revTx" presStyleIdx="2" presStyleCnt="4">
        <dgm:presLayoutVars>
          <dgm:bulletEnabled val="1"/>
        </dgm:presLayoutVars>
      </dgm:prSet>
      <dgm:spPr/>
    </dgm:pt>
    <dgm:pt modelId="{41A0E4E7-D711-452B-86A5-ADA75D309768}" type="pres">
      <dgm:prSet presAssocID="{011F5D46-8D84-46AF-B8BF-085F8475758E}" presName="Name25" presStyleLbl="parChTrans1D1" presStyleIdx="3" presStyleCnt="4"/>
      <dgm:spPr/>
    </dgm:pt>
    <dgm:pt modelId="{ABB23492-69A7-43FF-BB96-53447F85AA4B}" type="pres">
      <dgm:prSet presAssocID="{3A8A96FC-56DF-4A71-9789-CF78313C8429}" presName="node" presStyleCnt="0"/>
      <dgm:spPr/>
    </dgm:pt>
    <dgm:pt modelId="{7EE54EE7-8927-4D87-B37C-FEC56103E26F}" type="pres">
      <dgm:prSet presAssocID="{3A8A96FC-56DF-4A71-9789-CF78313C8429}" presName="parentNode" presStyleLbl="node1" presStyleIdx="4" presStyleCnt="5">
        <dgm:presLayoutVars>
          <dgm:chMax val="1"/>
          <dgm:bulletEnabled val="1"/>
        </dgm:presLayoutVars>
      </dgm:prSet>
      <dgm:spPr/>
    </dgm:pt>
    <dgm:pt modelId="{E7E1165D-4F46-4BA8-B757-0B182B544C4B}" type="pres">
      <dgm:prSet presAssocID="{3A8A96FC-56DF-4A71-9789-CF78313C8429}" presName="childNode" presStyleLbl="revTx" presStyleIdx="3" presStyleCnt="4">
        <dgm:presLayoutVars>
          <dgm:bulletEnabled val="1"/>
        </dgm:presLayoutVars>
      </dgm:prSet>
      <dgm:spPr/>
    </dgm:pt>
  </dgm:ptLst>
  <dgm:cxnLst>
    <dgm:cxn modelId="{49F66216-B3FA-405B-B864-76DC192C7DDD}" type="presOf" srcId="{EB5F30BC-F744-4345-9363-06BC3261FBF6}" destId="{FD7C83AE-1BEF-4329-820B-DBBD17F1E332}" srcOrd="0" destOrd="1" presId="urn:microsoft.com/office/officeart/2005/8/layout/radial2"/>
    <dgm:cxn modelId="{C1861419-8D96-4F1A-BA08-858B4B8DC50D}" type="presOf" srcId="{96F9FC9D-40F4-4154-BACC-1901029148AF}" destId="{A34B3712-CC72-4D44-A8F0-DBD3BAF48818}" srcOrd="0" destOrd="0" presId="urn:microsoft.com/office/officeart/2005/8/layout/radial2"/>
    <dgm:cxn modelId="{7042911E-EBF2-4C45-9936-6C6EFE7201E0}" type="presOf" srcId="{41D52C12-630B-4338-9837-51CEBB160F4A}" destId="{90871B9B-E653-485C-BB22-28DB4624A2A1}" srcOrd="0" destOrd="1" presId="urn:microsoft.com/office/officeart/2005/8/layout/radial2"/>
    <dgm:cxn modelId="{7AF06126-85B4-4D54-A6D0-E1715C82E744}" srcId="{3CBAF6B5-9A27-495E-AB9A-337A0DA2E80F}" destId="{A5D6CE3B-6195-40FE-8E91-0FDB321ED63F}" srcOrd="0" destOrd="0" parTransId="{2405AB33-9878-41AB-9D80-A072FE07F73E}" sibTransId="{D70D1753-9871-406B-AB88-2633F9F21F2D}"/>
    <dgm:cxn modelId="{DC84C927-1E04-4BC0-96E4-A698F7B7A624}" srcId="{EB06396F-7820-4EFE-9A17-0C66FCCD2E37}" destId="{1C548D53-B7FC-4697-ACE3-C5A83880A9B9}" srcOrd="5" destOrd="0" parTransId="{2C3C1F1B-7A45-42E0-9657-DB8FF53E0C66}" sibTransId="{56CCDA35-B5A1-4B9D-9A85-D4AF3D1303AD}"/>
    <dgm:cxn modelId="{B0B1CC28-98DB-4169-B2D7-1720EDA48D3D}" type="presOf" srcId="{93F07328-92E3-40F3-9FE5-214A0456057B}" destId="{2E4CED1D-0626-4228-A014-8BFA91383DDB}" srcOrd="0" destOrd="0" presId="urn:microsoft.com/office/officeart/2005/8/layout/radial2"/>
    <dgm:cxn modelId="{2C71FA29-174F-408E-978F-6D51E3557939}" srcId="{EB06396F-7820-4EFE-9A17-0C66FCCD2E37}" destId="{16D9E041-4FA1-4370-B5F9-CB79F8BC95E8}" srcOrd="0" destOrd="0" parTransId="{8C0CA713-01C3-4F9E-80ED-F06ABDBB0E00}" sibTransId="{E3729029-0B2B-4813-B377-B58AF61B697F}"/>
    <dgm:cxn modelId="{A69FF72C-4343-4E3D-9002-83717B67DC33}" srcId="{EB06396F-7820-4EFE-9A17-0C66FCCD2E37}" destId="{88208084-CC34-4511-B44F-4DD5248FAD22}" srcOrd="2" destOrd="0" parTransId="{70B2E45B-E63B-4428-A793-B1279C65AA22}" sibTransId="{143E1EE4-80E0-43CA-BD75-7427B911C894}"/>
    <dgm:cxn modelId="{884AC130-446E-431F-B9AB-F2BF795498F6}" type="presOf" srcId="{EB06396F-7820-4EFE-9A17-0C66FCCD2E37}" destId="{A48BE19D-90EF-4F97-AB51-37C3CCDBB72B}" srcOrd="0" destOrd="0" presId="urn:microsoft.com/office/officeart/2005/8/layout/radial2"/>
    <dgm:cxn modelId="{D8721C3C-28A3-4B75-A92D-DB0C3724A808}" type="presOf" srcId="{3A8A96FC-56DF-4A71-9789-CF78313C8429}" destId="{7EE54EE7-8927-4D87-B37C-FEC56103E26F}" srcOrd="0" destOrd="0" presId="urn:microsoft.com/office/officeart/2005/8/layout/radial2"/>
    <dgm:cxn modelId="{5BB4D53C-9A64-4C4C-B774-2092D3324A02}" srcId="{3CBAF6B5-9A27-495E-AB9A-337A0DA2E80F}" destId="{EB5F30BC-F744-4345-9363-06BC3261FBF6}" srcOrd="1" destOrd="0" parTransId="{2A7A2B91-C6AB-4D79-B5B7-6BC794D93F56}" sibTransId="{E51DEFC8-65B2-4507-98FE-04C7441B122E}"/>
    <dgm:cxn modelId="{89FFDA3C-6CEC-4D51-BE8E-80D77570A632}" srcId="{6526FD44-9F7A-470E-9B69-533F4DE66B2D}" destId="{41D52C12-630B-4338-9837-51CEBB160F4A}" srcOrd="1" destOrd="0" parTransId="{EFBFC1AC-580E-4736-A42F-3B00D612AF5B}" sibTransId="{27E93DBB-0E59-4461-A44B-F76949C25650}"/>
    <dgm:cxn modelId="{1D08D75B-174C-4E91-B243-C0C8DE4ED354}" type="presOf" srcId="{1C548D53-B7FC-4697-ACE3-C5A83880A9B9}" destId="{A48BE19D-90EF-4F97-AB51-37C3CCDBB72B}" srcOrd="0" destOrd="6" presId="urn:microsoft.com/office/officeart/2005/8/layout/radial2"/>
    <dgm:cxn modelId="{8C5C5E5C-A623-4C6E-91E3-20BEEF143BA5}" type="presOf" srcId="{D0C8F1A0-B2EB-438B-8294-8C0233F9FC6D}" destId="{A48BE19D-90EF-4F97-AB51-37C3CCDBB72B}" srcOrd="0" destOrd="7" presId="urn:microsoft.com/office/officeart/2005/8/layout/radial2"/>
    <dgm:cxn modelId="{42798B61-A91B-4394-9084-D67A7091C48B}" type="presOf" srcId="{2DF682C9-B770-44EE-AC9E-AE9DB6275A11}" destId="{E7E1165D-4F46-4BA8-B757-0B182B544C4B}" srcOrd="0" destOrd="0" presId="urn:microsoft.com/office/officeart/2005/8/layout/radial2"/>
    <dgm:cxn modelId="{D9ED454A-1162-4B64-A6C8-92765BC82F6E}" type="presOf" srcId="{61A3E1C2-8B39-4E35-A368-38A17B2DD667}" destId="{A48BE19D-90EF-4F97-AB51-37C3CCDBB72B}" srcOrd="0" destOrd="5" presId="urn:microsoft.com/office/officeart/2005/8/layout/radial2"/>
    <dgm:cxn modelId="{C09F1E6C-6E91-4A82-8F21-5F29ACA91A23}" srcId="{3A8A96FC-56DF-4A71-9789-CF78313C8429}" destId="{2DF682C9-B770-44EE-AC9E-AE9DB6275A11}" srcOrd="0" destOrd="0" parTransId="{167A41F8-5E02-4003-89BA-AE81697C383F}" sibTransId="{0D6DD323-4DA8-46FD-BF74-E43FDC18EBCF}"/>
    <dgm:cxn modelId="{C71ADA4C-E4E4-46D0-A3C6-37CB51D5EC19}" srcId="{EB06396F-7820-4EFE-9A17-0C66FCCD2E37}" destId="{725EB521-0DF2-4B09-A9F9-DAE245813F3B}" srcOrd="3" destOrd="0" parTransId="{1761CBB7-7671-4B7D-8B5D-FB01A8B718BD}" sibTransId="{E35A9CE8-F84A-4428-A2BD-5098FB3BE7E2}"/>
    <dgm:cxn modelId="{B2237C70-C049-420B-B8C2-90F41B5638CE}" type="presOf" srcId="{DC7709F3-79C2-4769-853B-475B0583ECE0}" destId="{E7E1165D-4F46-4BA8-B757-0B182B544C4B}" srcOrd="0" destOrd="1" presId="urn:microsoft.com/office/officeart/2005/8/layout/radial2"/>
    <dgm:cxn modelId="{E4078959-E978-4FEB-9D6F-1C9CB5BDF26E}" type="presOf" srcId="{A5D6CE3B-6195-40FE-8E91-0FDB321ED63F}" destId="{FD7C83AE-1BEF-4329-820B-DBBD17F1E332}" srcOrd="0" destOrd="0" presId="urn:microsoft.com/office/officeart/2005/8/layout/radial2"/>
    <dgm:cxn modelId="{69FF137D-EA80-4224-B483-60A373F8516D}" srcId="{EB06396F-7820-4EFE-9A17-0C66FCCD2E37}" destId="{BB01D2B2-0843-46E0-AC0C-25571C271009}" srcOrd="1" destOrd="0" parTransId="{72250555-362F-44F6-813C-C8433CA233DF}" sibTransId="{EC45977B-F57C-4A3C-8196-815F00115A11}"/>
    <dgm:cxn modelId="{61B23989-1122-4FD6-B82B-CAAD321E1AD7}" type="presOf" srcId="{88208084-CC34-4511-B44F-4DD5248FAD22}" destId="{A48BE19D-90EF-4F97-AB51-37C3CCDBB72B}" srcOrd="0" destOrd="3" presId="urn:microsoft.com/office/officeart/2005/8/layout/radial2"/>
    <dgm:cxn modelId="{61E49C8C-C11B-4740-8177-1A9B592A5BE5}" type="presOf" srcId="{BB01D2B2-0843-46E0-AC0C-25571C271009}" destId="{A48BE19D-90EF-4F97-AB51-37C3CCDBB72B}" srcOrd="0" destOrd="2" presId="urn:microsoft.com/office/officeart/2005/8/layout/radial2"/>
    <dgm:cxn modelId="{F8B93D8F-7F5F-4828-8D14-3A550AE0F7C3}" type="presOf" srcId="{725EB521-0DF2-4B09-A9F9-DAE245813F3B}" destId="{A48BE19D-90EF-4F97-AB51-37C3CCDBB72B}" srcOrd="0" destOrd="4" presId="urn:microsoft.com/office/officeart/2005/8/layout/radial2"/>
    <dgm:cxn modelId="{648AC692-8861-49DC-8163-3228C6F9CF1E}" srcId="{6526FD44-9F7A-470E-9B69-533F4DE66B2D}" destId="{320340F4-D6F4-4A4E-98D7-47656970AE37}" srcOrd="0" destOrd="0" parTransId="{99BDE0D5-DE04-4EA1-93D6-906498E5F6CE}" sibTransId="{BDBF2BCB-5066-45C0-9762-482FDD5DCD01}"/>
    <dgm:cxn modelId="{11F6DE94-7F86-4A9F-B5A7-59D913CAC49B}" srcId="{3A8A96FC-56DF-4A71-9789-CF78313C8429}" destId="{DC7709F3-79C2-4769-853B-475B0583ECE0}" srcOrd="1" destOrd="0" parTransId="{72F8C770-5445-4E83-885E-4702FBAC6A4E}" sibTransId="{6E936E20-A290-4BCB-ABAE-D4A476D786F3}"/>
    <dgm:cxn modelId="{65E8DB96-134A-4464-9AA4-3C4F168CF9FC}" srcId="{96F9FC9D-40F4-4154-BACC-1901029148AF}" destId="{6526FD44-9F7A-470E-9B69-533F4DE66B2D}" srcOrd="2" destOrd="0" parTransId="{93F07328-92E3-40F3-9FE5-214A0456057B}" sibTransId="{9044AC95-F536-47EB-A57F-CC1A1897FE81}"/>
    <dgm:cxn modelId="{242D859A-FA10-4256-8C6D-572F211289AC}" type="presOf" srcId="{16D9E041-4FA1-4370-B5F9-CB79F8BC95E8}" destId="{A48BE19D-90EF-4F97-AB51-37C3CCDBB72B}" srcOrd="0" destOrd="1" presId="urn:microsoft.com/office/officeart/2005/8/layout/radial2"/>
    <dgm:cxn modelId="{2FFE289C-C589-427B-AD9B-42641974707A}" type="presOf" srcId="{FC0EB145-5F28-47B3-B295-6AE641C442C2}" destId="{95F729C5-0630-4ED4-A6E3-5D31B11DAC3D}" srcOrd="0" destOrd="0" presId="urn:microsoft.com/office/officeart/2005/8/layout/radial2"/>
    <dgm:cxn modelId="{9419E2A1-C89F-4134-BEA5-53F8E2442926}" type="presOf" srcId="{EDF5F35E-E0E6-4E8C-82D9-8371DE53BAAB}" destId="{E7E1165D-4F46-4BA8-B757-0B182B544C4B}" srcOrd="0" destOrd="2" presId="urn:microsoft.com/office/officeart/2005/8/layout/radial2"/>
    <dgm:cxn modelId="{9F1652A5-5CBA-43D0-98E1-CF7C0DB1CC4C}" type="presOf" srcId="{320340F4-D6F4-4A4E-98D7-47656970AE37}" destId="{90871B9B-E653-485C-BB22-28DB4624A2A1}" srcOrd="0" destOrd="0" presId="urn:microsoft.com/office/officeart/2005/8/layout/radial2"/>
    <dgm:cxn modelId="{ED5CDFAB-7208-4CD0-B196-A9A7EBCA8B5C}" type="presOf" srcId="{E064F23E-2000-46F2-B6D5-2A1CD800F7F5}" destId="{BFA6E62A-52B9-4E55-AE6B-ED1D96900562}" srcOrd="0" destOrd="0" presId="urn:microsoft.com/office/officeart/2005/8/layout/radial2"/>
    <dgm:cxn modelId="{6F18CEB4-366A-4B91-BB3C-F5DB22F53B4D}" srcId="{96F9FC9D-40F4-4154-BACC-1901029148AF}" destId="{E064F23E-2000-46F2-B6D5-2A1CD800F7F5}" srcOrd="1" destOrd="0" parTransId="{FC0EB145-5F28-47B3-B295-6AE641C442C2}" sibTransId="{70F5B3B8-31E3-4C99-9353-EE1B537697D4}"/>
    <dgm:cxn modelId="{1D4A1FB7-323D-4B54-ADD1-9AB736305686}" srcId="{EB06396F-7820-4EFE-9A17-0C66FCCD2E37}" destId="{61A3E1C2-8B39-4E35-A368-38A17B2DD667}" srcOrd="4" destOrd="0" parTransId="{5ABDCFD8-1C33-49C8-A21C-60ACD79A6A2B}" sibTransId="{7D130B21-E25B-46DE-BDE5-999E9E04349D}"/>
    <dgm:cxn modelId="{E19BB3B7-B5B9-4D67-BC42-5149D7DD4CF6}" srcId="{3A8A96FC-56DF-4A71-9789-CF78313C8429}" destId="{EDF5F35E-E0E6-4E8C-82D9-8371DE53BAAB}" srcOrd="2" destOrd="0" parTransId="{3C2A4F41-62E6-4F9F-BBB5-3D05C57BB599}" sibTransId="{EE91DF80-ECE0-4539-9B53-6DAB1F83FC5A}"/>
    <dgm:cxn modelId="{BA2353BF-5F6A-4EF1-8606-0B0424DF8122}" type="presOf" srcId="{6526FD44-9F7A-470E-9B69-533F4DE66B2D}" destId="{D2936B21-1D8E-495D-91FA-DFB75AFEBE07}" srcOrd="0" destOrd="0" presId="urn:microsoft.com/office/officeart/2005/8/layout/radial2"/>
    <dgm:cxn modelId="{5AEEAEC3-757F-42E9-B635-4E274636FA49}" type="presOf" srcId="{3CBAF6B5-9A27-495E-AB9A-337A0DA2E80F}" destId="{386EEC9C-7CBE-423A-B1AF-564FB10EDD3E}" srcOrd="0" destOrd="0" presId="urn:microsoft.com/office/officeart/2005/8/layout/radial2"/>
    <dgm:cxn modelId="{B9510BC7-F2D9-46E0-9079-037B8AC637FF}" type="presOf" srcId="{CCBDFF3F-DD84-4375-9B70-E7E9128AC197}" destId="{79E9B679-63B8-4889-86FD-83F72CC09D75}" srcOrd="0" destOrd="0" presId="urn:microsoft.com/office/officeart/2005/8/layout/radial2"/>
    <dgm:cxn modelId="{6D31E3CF-053C-4C73-BF15-D5DC99D4A023}" srcId="{E064F23E-2000-46F2-B6D5-2A1CD800F7F5}" destId="{D0C8F1A0-B2EB-438B-8294-8C0233F9FC6D}" srcOrd="1" destOrd="0" parTransId="{E727DD7A-453A-4FED-898E-63C6F4F388F9}" sibTransId="{9C752F49-BACF-4CF3-BF04-94E000DCE036}"/>
    <dgm:cxn modelId="{429999DC-7320-42F3-B1F2-5FC56B5C9A62}" type="presOf" srcId="{011F5D46-8D84-46AF-B8BF-085F8475758E}" destId="{41A0E4E7-D711-452B-86A5-ADA75D309768}" srcOrd="0" destOrd="0" presId="urn:microsoft.com/office/officeart/2005/8/layout/radial2"/>
    <dgm:cxn modelId="{D58524E1-9ECA-4189-853A-6BB9BC431B8B}" srcId="{E064F23E-2000-46F2-B6D5-2A1CD800F7F5}" destId="{EB06396F-7820-4EFE-9A17-0C66FCCD2E37}" srcOrd="0" destOrd="0" parTransId="{65D7EBE3-D7A9-4414-B7D3-C5625E4FFE39}" sibTransId="{372E393D-C925-426C-B0EC-419C0BC164B7}"/>
    <dgm:cxn modelId="{A3308BF8-B69C-4E6F-88CA-C8D748A440DF}" srcId="{96F9FC9D-40F4-4154-BACC-1901029148AF}" destId="{3A8A96FC-56DF-4A71-9789-CF78313C8429}" srcOrd="3" destOrd="0" parTransId="{011F5D46-8D84-46AF-B8BF-085F8475758E}" sibTransId="{C98974AE-595D-45C8-ACB3-500A3AC87C44}"/>
    <dgm:cxn modelId="{3D3E03FF-DF65-45A4-8D2B-B6634F16D118}" srcId="{96F9FC9D-40F4-4154-BACC-1901029148AF}" destId="{3CBAF6B5-9A27-495E-AB9A-337A0DA2E80F}" srcOrd="0" destOrd="0" parTransId="{CCBDFF3F-DD84-4375-9B70-E7E9128AC197}" sibTransId="{41FA6EB5-843B-4D99-8AB6-BE27D5E00AA6}"/>
    <dgm:cxn modelId="{BAA2FB4E-E0AD-4B90-AC3E-96A6EAAC336A}" type="presParOf" srcId="{A34B3712-CC72-4D44-A8F0-DBD3BAF48818}" destId="{113B66EE-07FD-4ACF-8798-3970F3CD5ECE}" srcOrd="0" destOrd="0" presId="urn:microsoft.com/office/officeart/2005/8/layout/radial2"/>
    <dgm:cxn modelId="{58A23184-AE50-4034-BA11-EA612B5B5B75}" type="presParOf" srcId="{113B66EE-07FD-4ACF-8798-3970F3CD5ECE}" destId="{5AFB252A-9154-471A-AAC9-83592E2479AF}" srcOrd="0" destOrd="0" presId="urn:microsoft.com/office/officeart/2005/8/layout/radial2"/>
    <dgm:cxn modelId="{65A1BFA8-2249-4377-8DF6-A38BB912C540}" type="presParOf" srcId="{5AFB252A-9154-471A-AAC9-83592E2479AF}" destId="{34504A67-97A8-4810-95A8-C293389A6087}" srcOrd="0" destOrd="0" presId="urn:microsoft.com/office/officeart/2005/8/layout/radial2"/>
    <dgm:cxn modelId="{8850CF28-115B-416D-8570-71D1757E8C58}" type="presParOf" srcId="{5AFB252A-9154-471A-AAC9-83592E2479AF}" destId="{3DD7AAC3-4E22-4F7E-8AC3-A9E0CF73757B}" srcOrd="1" destOrd="0" presId="urn:microsoft.com/office/officeart/2005/8/layout/radial2"/>
    <dgm:cxn modelId="{4EA8190B-2D2C-46BA-A888-8D13E6738B14}" type="presParOf" srcId="{113B66EE-07FD-4ACF-8798-3970F3CD5ECE}" destId="{79E9B679-63B8-4889-86FD-83F72CC09D75}" srcOrd="1" destOrd="0" presId="urn:microsoft.com/office/officeart/2005/8/layout/radial2"/>
    <dgm:cxn modelId="{FCAD09C8-9826-4002-A98B-AE2B8B8A2128}" type="presParOf" srcId="{113B66EE-07FD-4ACF-8798-3970F3CD5ECE}" destId="{433029A1-F9F0-4B24-BC48-1D4746DFD0C7}" srcOrd="2" destOrd="0" presId="urn:microsoft.com/office/officeart/2005/8/layout/radial2"/>
    <dgm:cxn modelId="{C4B83A11-F91C-4B05-BD35-32276150BC4B}" type="presParOf" srcId="{433029A1-F9F0-4B24-BC48-1D4746DFD0C7}" destId="{386EEC9C-7CBE-423A-B1AF-564FB10EDD3E}" srcOrd="0" destOrd="0" presId="urn:microsoft.com/office/officeart/2005/8/layout/radial2"/>
    <dgm:cxn modelId="{F9F94342-9B71-4875-9B1D-033B818B96F4}" type="presParOf" srcId="{433029A1-F9F0-4B24-BC48-1D4746DFD0C7}" destId="{FD7C83AE-1BEF-4329-820B-DBBD17F1E332}" srcOrd="1" destOrd="0" presId="urn:microsoft.com/office/officeart/2005/8/layout/radial2"/>
    <dgm:cxn modelId="{53780B99-6C52-4DCC-AAEC-225C2659104A}" type="presParOf" srcId="{113B66EE-07FD-4ACF-8798-3970F3CD5ECE}" destId="{95F729C5-0630-4ED4-A6E3-5D31B11DAC3D}" srcOrd="3" destOrd="0" presId="urn:microsoft.com/office/officeart/2005/8/layout/radial2"/>
    <dgm:cxn modelId="{E2BF4825-44A5-4ADB-B1D0-5B4A41B138AF}" type="presParOf" srcId="{113B66EE-07FD-4ACF-8798-3970F3CD5ECE}" destId="{72E19451-1F50-46F5-875C-26D53FE532E2}" srcOrd="4" destOrd="0" presId="urn:microsoft.com/office/officeart/2005/8/layout/radial2"/>
    <dgm:cxn modelId="{CC3E699D-7F60-4F9E-A9F6-11379BEDB170}" type="presParOf" srcId="{72E19451-1F50-46F5-875C-26D53FE532E2}" destId="{BFA6E62A-52B9-4E55-AE6B-ED1D96900562}" srcOrd="0" destOrd="0" presId="urn:microsoft.com/office/officeart/2005/8/layout/radial2"/>
    <dgm:cxn modelId="{5EC6D3D1-6580-473D-9890-26333FAE56BD}" type="presParOf" srcId="{72E19451-1F50-46F5-875C-26D53FE532E2}" destId="{A48BE19D-90EF-4F97-AB51-37C3CCDBB72B}" srcOrd="1" destOrd="0" presId="urn:microsoft.com/office/officeart/2005/8/layout/radial2"/>
    <dgm:cxn modelId="{8B0B0FDE-B5AB-4AD3-9AEC-833F429C8E2A}" type="presParOf" srcId="{113B66EE-07FD-4ACF-8798-3970F3CD5ECE}" destId="{2E4CED1D-0626-4228-A014-8BFA91383DDB}" srcOrd="5" destOrd="0" presId="urn:microsoft.com/office/officeart/2005/8/layout/radial2"/>
    <dgm:cxn modelId="{3197AAE7-D08E-4D05-B574-60DBDE304517}" type="presParOf" srcId="{113B66EE-07FD-4ACF-8798-3970F3CD5ECE}" destId="{5CFAD316-AF29-475D-AB87-3376BF9BD097}" srcOrd="6" destOrd="0" presId="urn:microsoft.com/office/officeart/2005/8/layout/radial2"/>
    <dgm:cxn modelId="{BC261700-87BF-4855-826D-4C0496825E17}" type="presParOf" srcId="{5CFAD316-AF29-475D-AB87-3376BF9BD097}" destId="{D2936B21-1D8E-495D-91FA-DFB75AFEBE07}" srcOrd="0" destOrd="0" presId="urn:microsoft.com/office/officeart/2005/8/layout/radial2"/>
    <dgm:cxn modelId="{C49DF957-FE39-4C4F-B35E-CE779D9B4D26}" type="presParOf" srcId="{5CFAD316-AF29-475D-AB87-3376BF9BD097}" destId="{90871B9B-E653-485C-BB22-28DB4624A2A1}" srcOrd="1" destOrd="0" presId="urn:microsoft.com/office/officeart/2005/8/layout/radial2"/>
    <dgm:cxn modelId="{6F382C91-0F1A-465F-A4A3-61160F75BA3A}" type="presParOf" srcId="{113B66EE-07FD-4ACF-8798-3970F3CD5ECE}" destId="{41A0E4E7-D711-452B-86A5-ADA75D309768}" srcOrd="7" destOrd="0" presId="urn:microsoft.com/office/officeart/2005/8/layout/radial2"/>
    <dgm:cxn modelId="{EF352E16-FDDF-4F0E-8B40-261DAE6840D2}" type="presParOf" srcId="{113B66EE-07FD-4ACF-8798-3970F3CD5ECE}" destId="{ABB23492-69A7-43FF-BB96-53447F85AA4B}" srcOrd="8" destOrd="0" presId="urn:microsoft.com/office/officeart/2005/8/layout/radial2"/>
    <dgm:cxn modelId="{C021D0E5-918C-48C7-956E-0CA95C0C07CD}" type="presParOf" srcId="{ABB23492-69A7-43FF-BB96-53447F85AA4B}" destId="{7EE54EE7-8927-4D87-B37C-FEC56103E26F}" srcOrd="0" destOrd="0" presId="urn:microsoft.com/office/officeart/2005/8/layout/radial2"/>
    <dgm:cxn modelId="{B176A445-B077-46C2-BE14-87E01F084F45}" type="presParOf" srcId="{ABB23492-69A7-43FF-BB96-53447F85AA4B}" destId="{E7E1165D-4F46-4BA8-B757-0B182B544C4B}"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0E4E7-D711-452B-86A5-ADA75D309768}">
      <dsp:nvSpPr>
        <dsp:cNvPr id="0" name=""/>
        <dsp:cNvSpPr/>
      </dsp:nvSpPr>
      <dsp:spPr>
        <a:xfrm rot="3681551">
          <a:off x="2919722" y="4032216"/>
          <a:ext cx="1062418" cy="40693"/>
        </a:xfrm>
        <a:custGeom>
          <a:avLst/>
          <a:gdLst/>
          <a:ahLst/>
          <a:cxnLst/>
          <a:rect l="0" t="0" r="0" b="0"/>
          <a:pathLst>
            <a:path>
              <a:moveTo>
                <a:pt x="0" y="20346"/>
              </a:moveTo>
              <a:lnTo>
                <a:pt x="1062418" y="203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4CED1D-0626-4228-A014-8BFA91383DDB}">
      <dsp:nvSpPr>
        <dsp:cNvPr id="0" name=""/>
        <dsp:cNvSpPr/>
      </dsp:nvSpPr>
      <dsp:spPr>
        <a:xfrm rot="1311846">
          <a:off x="3502327" y="3267826"/>
          <a:ext cx="760430" cy="40693"/>
        </a:xfrm>
        <a:custGeom>
          <a:avLst/>
          <a:gdLst/>
          <a:ahLst/>
          <a:cxnLst/>
          <a:rect l="0" t="0" r="0" b="0"/>
          <a:pathLst>
            <a:path>
              <a:moveTo>
                <a:pt x="0" y="20346"/>
              </a:moveTo>
              <a:lnTo>
                <a:pt x="760430" y="203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F729C5-0630-4ED4-A6E3-5D31B11DAC3D}">
      <dsp:nvSpPr>
        <dsp:cNvPr id="0" name=""/>
        <dsp:cNvSpPr/>
      </dsp:nvSpPr>
      <dsp:spPr>
        <a:xfrm rot="20517534">
          <a:off x="3504457" y="2433396"/>
          <a:ext cx="1025896" cy="40693"/>
        </a:xfrm>
        <a:custGeom>
          <a:avLst/>
          <a:gdLst/>
          <a:ahLst/>
          <a:cxnLst/>
          <a:rect l="0" t="0" r="0" b="0"/>
          <a:pathLst>
            <a:path>
              <a:moveTo>
                <a:pt x="0" y="20346"/>
              </a:moveTo>
              <a:lnTo>
                <a:pt x="1025896" y="203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E9B679-63B8-4889-86FD-83F72CC09D75}">
      <dsp:nvSpPr>
        <dsp:cNvPr id="0" name=""/>
        <dsp:cNvSpPr/>
      </dsp:nvSpPr>
      <dsp:spPr>
        <a:xfrm rot="18177891">
          <a:off x="3018277" y="1630907"/>
          <a:ext cx="1111027" cy="40693"/>
        </a:xfrm>
        <a:custGeom>
          <a:avLst/>
          <a:gdLst/>
          <a:ahLst/>
          <a:cxnLst/>
          <a:rect l="0" t="0" r="0" b="0"/>
          <a:pathLst>
            <a:path>
              <a:moveTo>
                <a:pt x="0" y="20346"/>
              </a:moveTo>
              <a:lnTo>
                <a:pt x="1111027" y="203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D7AAC3-4E22-4F7E-8AC3-A9E0CF73757B}">
      <dsp:nvSpPr>
        <dsp:cNvPr id="0" name=""/>
        <dsp:cNvSpPr/>
      </dsp:nvSpPr>
      <dsp:spPr>
        <a:xfrm>
          <a:off x="1745867" y="1802542"/>
          <a:ext cx="2098599" cy="2098599"/>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6EEC9C-7CBE-423A-B1AF-564FB10EDD3E}">
      <dsp:nvSpPr>
        <dsp:cNvPr id="0" name=""/>
        <dsp:cNvSpPr/>
      </dsp:nvSpPr>
      <dsp:spPr>
        <a:xfrm>
          <a:off x="3589050" y="27375"/>
          <a:ext cx="1259159" cy="1259159"/>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Northeast Energy Efficiency Partner- ships</a:t>
          </a:r>
        </a:p>
      </dsp:txBody>
      <dsp:txXfrm>
        <a:off x="3773450" y="211775"/>
        <a:ext cx="890359" cy="890359"/>
      </dsp:txXfrm>
    </dsp:sp>
    <dsp:sp modelId="{FD7C83AE-1BEF-4329-820B-DBBD17F1E332}">
      <dsp:nvSpPr>
        <dsp:cNvPr id="0" name=""/>
        <dsp:cNvSpPr/>
      </dsp:nvSpPr>
      <dsp:spPr>
        <a:xfrm>
          <a:off x="4974125" y="27375"/>
          <a:ext cx="1888739" cy="1259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Fiscal Agent</a:t>
          </a:r>
        </a:p>
        <a:p>
          <a:pPr marL="114300" lvl="1" indent="-114300" algn="l" defTabSz="622300">
            <a:lnSpc>
              <a:spcPct val="90000"/>
            </a:lnSpc>
            <a:spcBef>
              <a:spcPct val="0"/>
            </a:spcBef>
            <a:spcAft>
              <a:spcPct val="15000"/>
            </a:spcAft>
            <a:buChar char="•"/>
          </a:pPr>
          <a:r>
            <a:rPr lang="en-US" sz="1400" kern="1200" dirty="0"/>
            <a:t>Program Support</a:t>
          </a:r>
        </a:p>
      </dsp:txBody>
      <dsp:txXfrm>
        <a:off x="4974125" y="27375"/>
        <a:ext cx="1888739" cy="1259159"/>
      </dsp:txXfrm>
    </dsp:sp>
    <dsp:sp modelId="{BFA6E62A-52B9-4E55-AE6B-ED1D96900562}">
      <dsp:nvSpPr>
        <dsp:cNvPr id="0" name=""/>
        <dsp:cNvSpPr/>
      </dsp:nvSpPr>
      <dsp:spPr>
        <a:xfrm>
          <a:off x="4469628" y="1412199"/>
          <a:ext cx="1375934" cy="1340337"/>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Building Performance Professionals Association</a:t>
          </a:r>
        </a:p>
      </dsp:txBody>
      <dsp:txXfrm>
        <a:off x="4671129" y="1608487"/>
        <a:ext cx="972932" cy="947761"/>
      </dsp:txXfrm>
    </dsp:sp>
    <dsp:sp modelId="{A48BE19D-90EF-4F97-AB51-37C3CCDBB72B}">
      <dsp:nvSpPr>
        <dsp:cNvPr id="0" name=""/>
        <dsp:cNvSpPr/>
      </dsp:nvSpPr>
      <dsp:spPr>
        <a:xfrm>
          <a:off x="5825510" y="1412199"/>
          <a:ext cx="2063901" cy="1340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Contractors:</a:t>
          </a:r>
        </a:p>
        <a:p>
          <a:pPr marL="228600" lvl="2" indent="-114300" algn="l" defTabSz="622300">
            <a:lnSpc>
              <a:spcPct val="90000"/>
            </a:lnSpc>
            <a:spcBef>
              <a:spcPct val="0"/>
            </a:spcBef>
            <a:spcAft>
              <a:spcPct val="15000"/>
            </a:spcAft>
            <a:buChar char="•"/>
          </a:pPr>
          <a:r>
            <a:rPr lang="en-US" sz="1400" kern="1200" dirty="0"/>
            <a:t>Montpelier Construction</a:t>
          </a:r>
        </a:p>
        <a:p>
          <a:pPr marL="228600" lvl="2" indent="-114300" algn="l" defTabSz="622300">
            <a:lnSpc>
              <a:spcPct val="90000"/>
            </a:lnSpc>
            <a:spcBef>
              <a:spcPct val="0"/>
            </a:spcBef>
            <a:spcAft>
              <a:spcPct val="15000"/>
            </a:spcAft>
            <a:buChar char="•"/>
          </a:pPr>
          <a:r>
            <a:rPr lang="en-US" sz="1400" kern="1200" dirty="0"/>
            <a:t>Building Energy</a:t>
          </a:r>
        </a:p>
        <a:p>
          <a:pPr marL="228600" lvl="2" indent="-114300" algn="l" defTabSz="622300">
            <a:lnSpc>
              <a:spcPct val="90000"/>
            </a:lnSpc>
            <a:spcBef>
              <a:spcPct val="0"/>
            </a:spcBef>
            <a:spcAft>
              <a:spcPct val="15000"/>
            </a:spcAft>
            <a:buChar char="•"/>
          </a:pPr>
          <a:r>
            <a:rPr lang="en-US" sz="1400" kern="1200" dirty="0"/>
            <a:t>Reiss Building &amp; Remodeling</a:t>
          </a:r>
        </a:p>
        <a:p>
          <a:pPr marL="228600" lvl="2" indent="-114300" algn="l" defTabSz="622300">
            <a:lnSpc>
              <a:spcPct val="90000"/>
            </a:lnSpc>
            <a:spcBef>
              <a:spcPct val="0"/>
            </a:spcBef>
            <a:spcAft>
              <a:spcPct val="15000"/>
            </a:spcAft>
            <a:buChar char="•"/>
          </a:pPr>
          <a:r>
            <a:rPr lang="en-US" sz="1400" kern="1200" dirty="0"/>
            <a:t>Integrated Solar</a:t>
          </a:r>
        </a:p>
        <a:p>
          <a:pPr marL="228600" lvl="2" indent="-114300" algn="l" defTabSz="622300">
            <a:lnSpc>
              <a:spcPct val="90000"/>
            </a:lnSpc>
            <a:spcBef>
              <a:spcPct val="0"/>
            </a:spcBef>
            <a:spcAft>
              <a:spcPct val="15000"/>
            </a:spcAft>
            <a:buChar char="•"/>
          </a:pPr>
          <a:r>
            <a:rPr lang="en-US" sz="1400" kern="1200" dirty="0"/>
            <a:t>New Frameworks</a:t>
          </a:r>
        </a:p>
        <a:p>
          <a:pPr marL="228600" lvl="2" indent="-114300" algn="l" defTabSz="622300">
            <a:lnSpc>
              <a:spcPct val="90000"/>
            </a:lnSpc>
            <a:spcBef>
              <a:spcPct val="0"/>
            </a:spcBef>
            <a:spcAft>
              <a:spcPct val="15000"/>
            </a:spcAft>
            <a:buChar char="•"/>
          </a:pPr>
          <a:r>
            <a:rPr lang="en-US" sz="1400" kern="1200" dirty="0"/>
            <a:t>New Leaf Design</a:t>
          </a:r>
        </a:p>
        <a:p>
          <a:pPr marL="114300" lvl="1" indent="-114300" algn="l" defTabSz="622300">
            <a:lnSpc>
              <a:spcPct val="90000"/>
            </a:lnSpc>
            <a:spcBef>
              <a:spcPct val="0"/>
            </a:spcBef>
            <a:spcAft>
              <a:spcPct val="15000"/>
            </a:spcAft>
            <a:buChar char="•"/>
          </a:pPr>
          <a:r>
            <a:rPr lang="en-US" sz="1400" kern="1200" dirty="0"/>
            <a:t>ZEN Projects</a:t>
          </a:r>
        </a:p>
      </dsp:txBody>
      <dsp:txXfrm>
        <a:off x="5825510" y="1412199"/>
        <a:ext cx="2063901" cy="1340337"/>
      </dsp:txXfrm>
    </dsp:sp>
    <dsp:sp modelId="{D2936B21-1D8E-495D-91FA-DFB75AFEBE07}">
      <dsp:nvSpPr>
        <dsp:cNvPr id="0" name=""/>
        <dsp:cNvSpPr/>
      </dsp:nvSpPr>
      <dsp:spPr>
        <a:xfrm>
          <a:off x="4190123" y="3034647"/>
          <a:ext cx="1259159" cy="1259159"/>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VSECU</a:t>
          </a:r>
        </a:p>
      </dsp:txBody>
      <dsp:txXfrm>
        <a:off x="4374523" y="3219047"/>
        <a:ext cx="890359" cy="890359"/>
      </dsp:txXfrm>
    </dsp:sp>
    <dsp:sp modelId="{90871B9B-E653-485C-BB22-28DB4624A2A1}">
      <dsp:nvSpPr>
        <dsp:cNvPr id="0" name=""/>
        <dsp:cNvSpPr/>
      </dsp:nvSpPr>
      <dsp:spPr>
        <a:xfrm>
          <a:off x="5575199" y="3034647"/>
          <a:ext cx="1888739" cy="1259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Home Energy Loan</a:t>
          </a:r>
        </a:p>
        <a:p>
          <a:pPr marL="114300" lvl="1" indent="-114300" algn="l" defTabSz="622300">
            <a:lnSpc>
              <a:spcPct val="90000"/>
            </a:lnSpc>
            <a:spcBef>
              <a:spcPct val="0"/>
            </a:spcBef>
            <a:spcAft>
              <a:spcPct val="15000"/>
            </a:spcAft>
            <a:buChar char="•"/>
          </a:pPr>
          <a:r>
            <a:rPr lang="en-US" sz="1400" kern="1200" dirty="0"/>
            <a:t>Marketing &amp; Outreach</a:t>
          </a:r>
        </a:p>
      </dsp:txBody>
      <dsp:txXfrm>
        <a:off x="5575199" y="3034647"/>
        <a:ext cx="1888739" cy="1259159"/>
      </dsp:txXfrm>
    </dsp:sp>
    <dsp:sp modelId="{7EE54EE7-8927-4D87-B37C-FEC56103E26F}">
      <dsp:nvSpPr>
        <dsp:cNvPr id="0" name=""/>
        <dsp:cNvSpPr/>
      </dsp:nvSpPr>
      <dsp:spPr>
        <a:xfrm>
          <a:off x="3377737" y="4441740"/>
          <a:ext cx="1259159" cy="1259159"/>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Efficiency Vermont</a:t>
          </a:r>
        </a:p>
      </dsp:txBody>
      <dsp:txXfrm>
        <a:off x="3562137" y="4626140"/>
        <a:ext cx="890359" cy="890359"/>
      </dsp:txXfrm>
    </dsp:sp>
    <dsp:sp modelId="{E7E1165D-4F46-4BA8-B757-0B182B544C4B}">
      <dsp:nvSpPr>
        <dsp:cNvPr id="0" name=""/>
        <dsp:cNvSpPr/>
      </dsp:nvSpPr>
      <dsp:spPr>
        <a:xfrm>
          <a:off x="4762813" y="4441740"/>
          <a:ext cx="1888739" cy="1259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Incentives</a:t>
          </a:r>
        </a:p>
        <a:p>
          <a:pPr marL="114300" lvl="1" indent="-114300" algn="l" defTabSz="622300">
            <a:lnSpc>
              <a:spcPct val="90000"/>
            </a:lnSpc>
            <a:spcBef>
              <a:spcPct val="0"/>
            </a:spcBef>
            <a:spcAft>
              <a:spcPct val="15000"/>
            </a:spcAft>
            <a:buChar char="•"/>
          </a:pPr>
          <a:r>
            <a:rPr lang="en-US" sz="1400" kern="1200" dirty="0"/>
            <a:t>Marketing &amp; Outreach</a:t>
          </a:r>
        </a:p>
        <a:p>
          <a:pPr marL="114300" lvl="1" indent="-114300" algn="l" defTabSz="622300">
            <a:lnSpc>
              <a:spcPct val="90000"/>
            </a:lnSpc>
            <a:spcBef>
              <a:spcPct val="0"/>
            </a:spcBef>
            <a:spcAft>
              <a:spcPct val="15000"/>
            </a:spcAft>
            <a:buChar char="•"/>
          </a:pPr>
          <a:r>
            <a:rPr lang="en-US" sz="1400" kern="1200" dirty="0"/>
            <a:t>Program Support</a:t>
          </a:r>
        </a:p>
      </dsp:txBody>
      <dsp:txXfrm>
        <a:off x="4762813" y="4441740"/>
        <a:ext cx="1888739" cy="1259159"/>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BC267-195D-4933-A620-050F1521B1B3}" type="datetimeFigureOut">
              <a:rPr lang="en-US" smtClean="0"/>
              <a:t>1/31/2021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D9193-CD12-4ECD-8D25-9F90E531C28D}" type="slidenum">
              <a:rPr lang="en-US" smtClean="0"/>
              <a:t>‹#›</a:t>
            </a:fld>
            <a:endParaRPr lang="en-US"/>
          </a:p>
        </p:txBody>
      </p:sp>
    </p:spTree>
    <p:extLst>
      <p:ext uri="{BB962C8B-B14F-4D97-AF65-F5344CB8AC3E}">
        <p14:creationId xmlns:p14="http://schemas.microsoft.com/office/powerpoint/2010/main" val="988623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ZEN has been designed and implemented as a partnership between EFG, NEEP and BPPA</a:t>
            </a:r>
          </a:p>
        </p:txBody>
      </p:sp>
      <p:sp>
        <p:nvSpPr>
          <p:cNvPr id="4" name="Slide Number Placeholder 3"/>
          <p:cNvSpPr>
            <a:spLocks noGrp="1"/>
          </p:cNvSpPr>
          <p:nvPr>
            <p:ph type="sldNum" sz="quarter" idx="5"/>
          </p:nvPr>
        </p:nvSpPr>
        <p:spPr/>
        <p:txBody>
          <a:bodyPr/>
          <a:lstStyle/>
          <a:p>
            <a:fld id="{BFAD9193-CD12-4ECD-8D25-9F90E531C28D}" type="slidenum">
              <a:rPr lang="en-US" smtClean="0"/>
              <a:t>2</a:t>
            </a:fld>
            <a:endParaRPr lang="en-US"/>
          </a:p>
        </p:txBody>
      </p:sp>
    </p:spTree>
    <p:extLst>
      <p:ext uri="{BB962C8B-B14F-4D97-AF65-F5344CB8AC3E}">
        <p14:creationId xmlns:p14="http://schemas.microsoft.com/office/powerpoint/2010/main" val="3201242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we can move on and see how we fared across the 24 projects we looked at from the pilots: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with regard to energy savings, we have the same breakdown as in the previous graph, except that renewable energy – electric and biomass – are combined into one, and fossil and grid electric are combined into one.  Which is why you will see quite a bit of renewable energy in the pre-project energy use: it’s mostly biomass.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see very much the same pairings of energy usage as in the graph from the slide before – high pre-project fossil and grid-sourced electric on the left… being sharply driven downward – first by envelope efficiency improvements, and then by the superefficient mechanical upgrades, and finally by the installation of renewable electric generation to cover substantial parts of the load.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in particular, Projects 2, 3, 6, 10,17,18,19, and 35.  Note also that while the formula is the same, the proportions vary significantly.  Some projects had dramatic envelope savings (#s 16, 21, and25), while others focused much more on renewables (#3, 32, 33, and 35).  Note also projects 6 and 18, which show substantial renewable before and after.  In both of these cases, cord wood was a substantial part of their mix to start with, and remained so afterwards, but was also reduced by 25 to 50% with the help of the heat pumps.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A3B8CB-5688-4425-85DC-5DA9A8954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185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This is an older home project…Vintage 1957.  Small ranch.  These folks were close to retirement and came to an energy committee meeting with the intent to make significant changes to their home so they could age in place, be comfortable and finally be efficient. They started with detailed energy audit. She is an accountant/analyst which helped drive the cost effectiveness of the project</a:t>
            </a:r>
          </a:p>
          <a:p>
            <a:r>
              <a:rPr lang="en-US"/>
              <a:t>These guys really wanted to work with a single contractor able to do all the pieces of the project. </a:t>
            </a:r>
          </a:p>
          <a:p>
            <a:r>
              <a:rPr lang="en-US"/>
              <a:t>Added an electric car and additional solar 1 year later</a:t>
            </a:r>
          </a:p>
          <a:p>
            <a:endParaRPr lang="en-US"/>
          </a:p>
        </p:txBody>
      </p:sp>
      <p:sp>
        <p:nvSpPr>
          <p:cNvPr id="4" name="Slide Number Placeholder 3"/>
          <p:cNvSpPr>
            <a:spLocks noGrp="1"/>
          </p:cNvSpPr>
          <p:nvPr>
            <p:ph type="sldNum" sz="quarter" idx="5"/>
          </p:nvPr>
        </p:nvSpPr>
        <p:spPr/>
        <p:txBody>
          <a:bodyPr/>
          <a:lstStyle/>
          <a:p>
            <a:fld id="{95A3B8CB-5688-4425-85DC-5DA9A8954EF1}" type="slidenum">
              <a:rPr lang="en-US" smtClean="0"/>
              <a:t>14</a:t>
            </a:fld>
            <a:endParaRPr lang="en-US"/>
          </a:p>
        </p:txBody>
      </p:sp>
    </p:spTree>
    <p:extLst>
      <p:ext uri="{BB962C8B-B14F-4D97-AF65-F5344CB8AC3E}">
        <p14:creationId xmlns:p14="http://schemas.microsoft.com/office/powerpoint/2010/main" val="1054477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A typical suburban home with atypical homeowners!  This project started with an energy audit as the homeowners were too hot upstairs in the summers and wanted to explore electrification. Heavy wood heat users.  Replaced their roof when they decided to install solar…solar done by </a:t>
            </a:r>
            <a:r>
              <a:rPr lang="en-US" err="1"/>
              <a:t>Suncommon</a:t>
            </a:r>
            <a:r>
              <a:rPr lang="en-US"/>
              <a:t> was under contract when we hit the project.</a:t>
            </a:r>
          </a:p>
          <a:p>
            <a:r>
              <a:rPr lang="en-US"/>
              <a:t>They just recently added another </a:t>
            </a:r>
            <a:r>
              <a:rPr lang="en-US" err="1"/>
              <a:t>heatpump</a:t>
            </a:r>
            <a:r>
              <a:rPr lang="en-US"/>
              <a:t> as they were still hot upstairs in the summer after insulation and </a:t>
            </a:r>
            <a:r>
              <a:rPr lang="en-US" err="1"/>
              <a:t>airsealing</a:t>
            </a:r>
            <a:r>
              <a:rPr lang="en-US"/>
              <a:t> of the attic</a:t>
            </a:r>
          </a:p>
          <a:p>
            <a:r>
              <a:rPr lang="en-US"/>
              <a:t>In this case a large portion of the renewable energy is wood burning.</a:t>
            </a:r>
          </a:p>
          <a:p>
            <a:endParaRPr lang="en-US"/>
          </a:p>
        </p:txBody>
      </p:sp>
      <p:sp>
        <p:nvSpPr>
          <p:cNvPr id="4" name="Slide Number Placeholder 3"/>
          <p:cNvSpPr>
            <a:spLocks noGrp="1"/>
          </p:cNvSpPr>
          <p:nvPr>
            <p:ph type="sldNum" sz="quarter" idx="5"/>
          </p:nvPr>
        </p:nvSpPr>
        <p:spPr/>
        <p:txBody>
          <a:bodyPr/>
          <a:lstStyle/>
          <a:p>
            <a:fld id="{95A3B8CB-5688-4425-85DC-5DA9A8954EF1}" type="slidenum">
              <a:rPr lang="en-US" smtClean="0"/>
              <a:t>15</a:t>
            </a:fld>
            <a:endParaRPr lang="en-US"/>
          </a:p>
        </p:txBody>
      </p:sp>
    </p:spTree>
    <p:extLst>
      <p:ext uri="{BB962C8B-B14F-4D97-AF65-F5344CB8AC3E}">
        <p14:creationId xmlns:p14="http://schemas.microsoft.com/office/powerpoint/2010/main" val="2367533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This one is a family home and has had heavy improvements over the last few years.  The owner is one of our senior energy auditors allowing for great decision making and employee discounts coupled with DIY potential to help the bottom line and financial outcomes</a:t>
            </a:r>
          </a:p>
          <a:p>
            <a:r>
              <a:rPr lang="en-US"/>
              <a:t>Added a Tesla battery through GMP program…it performed well in recent outages</a:t>
            </a:r>
          </a:p>
          <a:p>
            <a:r>
              <a:rPr lang="en-US"/>
              <a:t>These folks replaced their roof when they decided to install solar</a:t>
            </a:r>
          </a:p>
          <a:p>
            <a:r>
              <a:rPr lang="en-US"/>
              <a:t>In the process of adding another </a:t>
            </a:r>
            <a:r>
              <a:rPr lang="en-US" err="1"/>
              <a:t>heatpump</a:t>
            </a:r>
            <a:r>
              <a:rPr lang="en-US"/>
              <a:t> now</a:t>
            </a:r>
          </a:p>
          <a:p>
            <a:endParaRPr lang="en-US"/>
          </a:p>
        </p:txBody>
      </p:sp>
      <p:sp>
        <p:nvSpPr>
          <p:cNvPr id="4" name="Slide Number Placeholder 3"/>
          <p:cNvSpPr>
            <a:spLocks noGrp="1"/>
          </p:cNvSpPr>
          <p:nvPr>
            <p:ph type="sldNum" sz="quarter" idx="5"/>
          </p:nvPr>
        </p:nvSpPr>
        <p:spPr/>
        <p:txBody>
          <a:bodyPr/>
          <a:lstStyle/>
          <a:p>
            <a:fld id="{95A3B8CB-5688-4425-85DC-5DA9A8954EF1}" type="slidenum">
              <a:rPr lang="en-US" smtClean="0"/>
              <a:t>16</a:t>
            </a:fld>
            <a:endParaRPr lang="en-US"/>
          </a:p>
        </p:txBody>
      </p:sp>
    </p:spTree>
    <p:extLst>
      <p:ext uri="{BB962C8B-B14F-4D97-AF65-F5344CB8AC3E}">
        <p14:creationId xmlns:p14="http://schemas.microsoft.com/office/powerpoint/2010/main" val="3799773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This was another on of our phased projects…this phase being solar, </a:t>
            </a:r>
            <a:r>
              <a:rPr lang="en-US" err="1"/>
              <a:t>heatpump</a:t>
            </a:r>
            <a:r>
              <a:rPr lang="en-US"/>
              <a:t> and more insulation.</a:t>
            </a:r>
          </a:p>
          <a:p>
            <a:r>
              <a:rPr lang="en-US"/>
              <a:t>This one could have used more solar and a more comprehensive plan for the phase. This solar system under performed  in 2018 and in 2019 from our projections</a:t>
            </a:r>
          </a:p>
          <a:p>
            <a:endParaRPr lang="en-US"/>
          </a:p>
        </p:txBody>
      </p:sp>
      <p:sp>
        <p:nvSpPr>
          <p:cNvPr id="4" name="Slide Number Placeholder 3"/>
          <p:cNvSpPr>
            <a:spLocks noGrp="1"/>
          </p:cNvSpPr>
          <p:nvPr>
            <p:ph type="sldNum" sz="quarter" idx="5"/>
          </p:nvPr>
        </p:nvSpPr>
        <p:spPr/>
        <p:txBody>
          <a:bodyPr/>
          <a:lstStyle/>
          <a:p>
            <a:fld id="{95A3B8CB-5688-4425-85DC-5DA9A8954EF1}" type="slidenum">
              <a:rPr lang="en-US" smtClean="0"/>
              <a:t>17</a:t>
            </a:fld>
            <a:endParaRPr lang="en-US"/>
          </a:p>
        </p:txBody>
      </p:sp>
    </p:spTree>
    <p:extLst>
      <p:ext uri="{BB962C8B-B14F-4D97-AF65-F5344CB8AC3E}">
        <p14:creationId xmlns:p14="http://schemas.microsoft.com/office/powerpoint/2010/main" val="1301730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lot of thermal and electricity measures to implement in order to meet our goals.  ZEN is the one residential program that actually has the potential to help us meet these goals if fully implemented.</a:t>
            </a:r>
          </a:p>
        </p:txBody>
      </p:sp>
      <p:sp>
        <p:nvSpPr>
          <p:cNvPr id="4" name="Slide Number Placeholder 3"/>
          <p:cNvSpPr>
            <a:spLocks noGrp="1"/>
          </p:cNvSpPr>
          <p:nvPr>
            <p:ph type="sldNum" sz="quarter" idx="5"/>
          </p:nvPr>
        </p:nvSpPr>
        <p:spPr/>
        <p:txBody>
          <a:bodyPr/>
          <a:lstStyle/>
          <a:p>
            <a:fld id="{5A66CE13-BD8C-48FB-8234-EBABB0B14C27}" type="slidenum">
              <a:rPr lang="en-US" smtClean="0"/>
              <a:t>3</a:t>
            </a:fld>
            <a:endParaRPr lang="en-US"/>
          </a:p>
        </p:txBody>
      </p:sp>
    </p:spTree>
    <p:extLst>
      <p:ext uri="{BB962C8B-B14F-4D97-AF65-F5344CB8AC3E}">
        <p14:creationId xmlns:p14="http://schemas.microsoft.com/office/powerpoint/2010/main" val="2178817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our climate goals, we need to provide solutions to consumers that makes sense for them and their houses.</a:t>
            </a:r>
          </a:p>
        </p:txBody>
      </p:sp>
      <p:sp>
        <p:nvSpPr>
          <p:cNvPr id="4" name="Slide Number Placeholder 3"/>
          <p:cNvSpPr>
            <a:spLocks noGrp="1"/>
          </p:cNvSpPr>
          <p:nvPr>
            <p:ph type="sldNum" sz="quarter" idx="5"/>
          </p:nvPr>
        </p:nvSpPr>
        <p:spPr/>
        <p:txBody>
          <a:bodyPr/>
          <a:lstStyle/>
          <a:p>
            <a:fld id="{BFAD9193-CD12-4ECD-8D25-9F90E531C28D}" type="slidenum">
              <a:rPr lang="en-US" smtClean="0"/>
              <a:t>4</a:t>
            </a:fld>
            <a:endParaRPr lang="en-US"/>
          </a:p>
        </p:txBody>
      </p:sp>
    </p:spTree>
    <p:extLst>
      <p:ext uri="{BB962C8B-B14F-4D97-AF65-F5344CB8AC3E}">
        <p14:creationId xmlns:p14="http://schemas.microsoft.com/office/powerpoint/2010/main" val="396472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-Developed by BPPA-VT. Highlight that this was INDUSTRY</a:t>
            </a:r>
            <a:r>
              <a:rPr lang="en-US" baseline="0" dirty="0"/>
              <a:t> led – NOT utility. Their response to their business needs AND customer feedback.</a:t>
            </a:r>
            <a:endParaRPr lang="en-US" dirty="0"/>
          </a:p>
          <a:p>
            <a:r>
              <a:rPr lang="en-US" baseline="0" dirty="0"/>
              <a:t>-There are many entities and businesses involved to make this program a success.</a:t>
            </a:r>
          </a:p>
          <a:p>
            <a:r>
              <a:rPr lang="en-US" baseline="0" dirty="0"/>
              <a:t>The certified BPI professionals </a:t>
            </a:r>
            <a:r>
              <a:rPr lang="en-US" sz="1200" dirty="0"/>
              <a:t>complete the energy analysis and weatherization work. </a:t>
            </a:r>
          </a:p>
          <a:p>
            <a:r>
              <a:rPr lang="en-US" dirty="0"/>
              <a:t>Secure your energy costs into the future by</a:t>
            </a:r>
            <a:r>
              <a:rPr lang="en-US" baseline="0" dirty="0"/>
              <a:t> locking into more stable energy bills by using less and using local sources.</a:t>
            </a:r>
          </a:p>
          <a:p>
            <a:r>
              <a:rPr lang="en-US" baseline="0" dirty="0"/>
              <a:t>Realize all the available rebates – from Efficiency Vermont to Federal Tax Credits to the ADDITIONAL Zero Energy Now – hopefully for LMI customers from VLITE</a:t>
            </a:r>
            <a:endParaRPr lang="en-US" dirty="0"/>
          </a:p>
          <a:p>
            <a:endParaRPr lang="en-US" dirty="0"/>
          </a:p>
        </p:txBody>
      </p:sp>
      <p:sp>
        <p:nvSpPr>
          <p:cNvPr id="4" name="Slide Number Placeholder 3"/>
          <p:cNvSpPr>
            <a:spLocks noGrp="1"/>
          </p:cNvSpPr>
          <p:nvPr>
            <p:ph type="sldNum" sz="quarter" idx="5"/>
          </p:nvPr>
        </p:nvSpPr>
        <p:spPr/>
        <p:txBody>
          <a:bodyPr/>
          <a:lstStyle/>
          <a:p>
            <a:fld id="{BFAD9193-CD12-4ECD-8D25-9F90E531C28D}" type="slidenum">
              <a:rPr lang="en-US" smtClean="0"/>
              <a:t>5</a:t>
            </a:fld>
            <a:endParaRPr lang="en-US"/>
          </a:p>
        </p:txBody>
      </p:sp>
    </p:spTree>
    <p:extLst>
      <p:ext uri="{BB962C8B-B14F-4D97-AF65-F5344CB8AC3E}">
        <p14:creationId xmlns:p14="http://schemas.microsoft.com/office/powerpoint/2010/main" val="277818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Basics of ZEN: weatherization, renewable heating and water heating (heat pumps/wood) and solar PV</a:t>
            </a:r>
          </a:p>
        </p:txBody>
      </p:sp>
      <p:sp>
        <p:nvSpPr>
          <p:cNvPr id="4" name="Slide Number Placeholder 3"/>
          <p:cNvSpPr>
            <a:spLocks noGrp="1"/>
          </p:cNvSpPr>
          <p:nvPr>
            <p:ph type="sldNum" sz="quarter" idx="5"/>
          </p:nvPr>
        </p:nvSpPr>
        <p:spPr/>
        <p:txBody>
          <a:bodyPr/>
          <a:lstStyle/>
          <a:p>
            <a:fld id="{95A3B8CB-5688-4425-85DC-5DA9A8954EF1}" type="slidenum">
              <a:rPr lang="en-US" smtClean="0"/>
              <a:t>6</a:t>
            </a:fld>
            <a:endParaRPr lang="en-US"/>
          </a:p>
        </p:txBody>
      </p:sp>
    </p:spTree>
    <p:extLst>
      <p:ext uri="{BB962C8B-B14F-4D97-AF65-F5344CB8AC3E}">
        <p14:creationId xmlns:p14="http://schemas.microsoft.com/office/powerpoint/2010/main" val="1523230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ZEN is a comprehensive coordinated approach that delivers an customized package of energy improvements to optimize a home’s energy, cost and carbon savings.</a:t>
            </a:r>
          </a:p>
          <a:p>
            <a:pPr marL="171450" indent="-171450">
              <a:buFont typeface="Arial" panose="020B0604020202020204" pitchFamily="34" charset="0"/>
              <a:buChar char="•"/>
            </a:pPr>
            <a:r>
              <a:rPr lang="en-US" dirty="0"/>
              <a:t>Custom Recommendations:</a:t>
            </a:r>
          </a:p>
          <a:p>
            <a:pPr marL="628650" lvl="1" indent="-171450">
              <a:buFont typeface="Arial" panose="020B0604020202020204" pitchFamily="34" charset="0"/>
              <a:buChar char="•"/>
            </a:pPr>
            <a:r>
              <a:rPr lang="en-US" dirty="0"/>
              <a:t>Weatherization</a:t>
            </a:r>
          </a:p>
          <a:p>
            <a:pPr marL="628650" lvl="1" indent="-171450">
              <a:buFont typeface="Arial" panose="020B0604020202020204" pitchFamily="34" charset="0"/>
              <a:buChar char="•"/>
            </a:pPr>
            <a:r>
              <a:rPr lang="en-US" dirty="0"/>
              <a:t>Heat pumps</a:t>
            </a:r>
          </a:p>
          <a:p>
            <a:pPr marL="628650" lvl="1" indent="-171450">
              <a:buFont typeface="Arial" panose="020B0604020202020204" pitchFamily="34" charset="0"/>
              <a:buChar char="•"/>
            </a:pPr>
            <a:r>
              <a:rPr lang="en-US" dirty="0"/>
              <a:t>Wood heating</a:t>
            </a:r>
          </a:p>
          <a:p>
            <a:pPr marL="628650" lvl="1" indent="-171450">
              <a:buFont typeface="Arial" panose="020B0604020202020204" pitchFamily="34" charset="0"/>
              <a:buChar char="•"/>
            </a:pPr>
            <a:r>
              <a:rPr lang="en-US" dirty="0"/>
              <a:t>HPWH</a:t>
            </a:r>
          </a:p>
          <a:p>
            <a:pPr marL="628650" lvl="1" indent="-171450">
              <a:buFont typeface="Arial" panose="020B0604020202020204" pitchFamily="34" charset="0"/>
              <a:buChar char="•"/>
            </a:pPr>
            <a:r>
              <a:rPr lang="en-US" dirty="0"/>
              <a:t>Solar PV</a:t>
            </a:r>
          </a:p>
          <a:p>
            <a:pPr marL="628650" lvl="1" indent="-171450">
              <a:buFont typeface="Arial" panose="020B0604020202020204" pitchFamily="34" charset="0"/>
              <a:buChar char="•"/>
            </a:pPr>
            <a:r>
              <a:rPr lang="en-US" dirty="0"/>
              <a:t>Batteries</a:t>
            </a:r>
          </a:p>
          <a:p>
            <a:pPr marL="628650" lvl="1" indent="-171450">
              <a:buFont typeface="Arial" panose="020B0604020202020204" pitchFamily="34" charset="0"/>
              <a:buChar char="•"/>
            </a:pPr>
            <a:r>
              <a:rPr lang="en-US" dirty="0"/>
              <a:t>EV charging stations</a:t>
            </a:r>
          </a:p>
          <a:p>
            <a:pPr marL="628650" lvl="1" indent="-171450">
              <a:buFont typeface="Arial" panose="020B0604020202020204" pitchFamily="34" charset="0"/>
              <a:buChar char="•"/>
            </a:pPr>
            <a:r>
              <a:rPr lang="en-US" dirty="0"/>
              <a:t>Demand management controls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Contractors Roles:</a:t>
            </a:r>
          </a:p>
          <a:p>
            <a:pPr marL="628650" lvl="1" indent="-171450">
              <a:buFont typeface="Arial" panose="020B0604020202020204" pitchFamily="34" charset="0"/>
              <a:buChar char="•"/>
            </a:pPr>
            <a:r>
              <a:rPr lang="en-US" dirty="0"/>
              <a:t>Subcontractors</a:t>
            </a:r>
          </a:p>
          <a:p>
            <a:pPr marL="628650" lvl="1" indent="-171450">
              <a:buFont typeface="Arial" panose="020B0604020202020204" pitchFamily="34" charset="0"/>
              <a:buChar char="•"/>
            </a:pPr>
            <a:r>
              <a:rPr lang="en-US" dirty="0"/>
              <a:t>Program rebates</a:t>
            </a:r>
          </a:p>
          <a:p>
            <a:pPr marL="628650" lvl="1" indent="-171450">
              <a:buFont typeface="Arial" panose="020B0604020202020204" pitchFamily="34" charset="0"/>
              <a:buChar char="•"/>
            </a:pPr>
            <a:r>
              <a:rPr lang="en-US" dirty="0"/>
              <a:t>Customer communication &amp; coordination</a:t>
            </a:r>
          </a:p>
          <a:p>
            <a:pPr marL="628650" lvl="1" indent="-171450">
              <a:buFont typeface="Arial" panose="020B0604020202020204" pitchFamily="34" charset="0"/>
              <a:buChar char="•"/>
            </a:pPr>
            <a:r>
              <a:rPr lang="en-US" dirty="0"/>
              <a:t>Reporting</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Program Implementation</a:t>
            </a:r>
          </a:p>
          <a:p>
            <a:pPr marL="628650" lvl="1" indent="-171450">
              <a:buFont typeface="Arial" panose="020B0604020202020204" pitchFamily="34" charset="0"/>
              <a:buChar char="•"/>
            </a:pPr>
            <a:r>
              <a:rPr lang="en-US" dirty="0"/>
              <a:t>Partnerships</a:t>
            </a:r>
          </a:p>
          <a:p>
            <a:pPr marL="628650" lvl="1" indent="-171450">
              <a:buFont typeface="Arial" panose="020B0604020202020204" pitchFamily="34" charset="0"/>
              <a:buChar char="•"/>
            </a:pPr>
            <a:r>
              <a:rPr lang="en-US" dirty="0"/>
              <a:t>Marketing</a:t>
            </a:r>
          </a:p>
          <a:p>
            <a:pPr marL="628650" lvl="1" indent="-171450">
              <a:buFont typeface="Arial" panose="020B0604020202020204" pitchFamily="34" charset="0"/>
              <a:buChar char="•"/>
            </a:pPr>
            <a:r>
              <a:rPr lang="en-US" dirty="0"/>
              <a:t>Coordination</a:t>
            </a:r>
          </a:p>
          <a:p>
            <a:pPr marL="628650" lvl="1" indent="-171450">
              <a:buFont typeface="Arial" panose="020B0604020202020204" pitchFamily="34" charset="0"/>
              <a:buChar char="•"/>
            </a:pPr>
            <a:r>
              <a:rPr lang="en-US" dirty="0"/>
              <a:t>Management</a:t>
            </a:r>
          </a:p>
          <a:p>
            <a:pPr marL="628650" lvl="1" indent="-171450">
              <a:buFont typeface="Arial" panose="020B0604020202020204" pitchFamily="34" charset="0"/>
              <a:buChar char="•"/>
            </a:pPr>
            <a:r>
              <a:rPr lang="en-US" dirty="0"/>
              <a:t>Reporting</a:t>
            </a:r>
          </a:p>
        </p:txBody>
      </p:sp>
      <p:sp>
        <p:nvSpPr>
          <p:cNvPr id="4" name="Slide Number Placeholder 3"/>
          <p:cNvSpPr>
            <a:spLocks noGrp="1"/>
          </p:cNvSpPr>
          <p:nvPr>
            <p:ph type="sldNum" sz="quarter" idx="5"/>
          </p:nvPr>
        </p:nvSpPr>
        <p:spPr/>
        <p:txBody>
          <a:bodyPr/>
          <a:lstStyle/>
          <a:p>
            <a:fld id="{95A3B8CB-5688-4425-85DC-5DA9A8954EF1}" type="slidenum">
              <a:rPr lang="en-US" smtClean="0"/>
              <a:t>7</a:t>
            </a:fld>
            <a:endParaRPr lang="en-US"/>
          </a:p>
        </p:txBody>
      </p:sp>
    </p:spTree>
    <p:extLst>
      <p:ext uri="{BB962C8B-B14F-4D97-AF65-F5344CB8AC3E}">
        <p14:creationId xmlns:p14="http://schemas.microsoft.com/office/powerpoint/2010/main" val="2654458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Before we get into the results, I want to ask you to look at a few of the variety of houses that undertook these projects.  I think we have some pretty classic examples of Vermont housing stock here. </a:t>
            </a:r>
          </a:p>
          <a:p>
            <a:endParaRPr lang="en-US"/>
          </a:p>
          <a:p>
            <a:r>
              <a:rPr lang="en-US"/>
              <a:t>So, with apologies, I am going to show you a lot of graphs here…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A3B8CB-5688-4425-85DC-5DA9A8954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320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Pilot energy and cost savings and cash flow.</a:t>
            </a:r>
          </a:p>
          <a:p>
            <a:r>
              <a:rPr lang="en-US" sz="1200" kern="1200" dirty="0">
                <a:solidFill>
                  <a:schemeClr val="tx1"/>
                </a:solidFill>
                <a:effectLst/>
                <a:latin typeface="+mn-lt"/>
                <a:ea typeface="+mn-ea"/>
                <a:cs typeface="+mn-cs"/>
              </a:rPr>
              <a:t>This is a real project from the pilot program, a house in Orange County, Vermont.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left you see their pre-project energy use measured in MMBtus – at the bottom, fossil fuel, which in this case was mostly oil, but some LP as well.  They burned two cords of wood, and used just under 3600 kWh of electricity – all of it from the grid.  The total was 120 million </a:t>
            </a:r>
            <a:r>
              <a:rPr lang="en-US" sz="1200" kern="1200" dirty="0" err="1">
                <a:solidFill>
                  <a:schemeClr val="tx1"/>
                </a:solidFill>
                <a:effectLst/>
                <a:latin typeface="+mn-lt"/>
                <a:ea typeface="+mn-ea"/>
                <a:cs typeface="+mn-cs"/>
              </a:rPr>
              <a:t>Btus</a:t>
            </a:r>
            <a:r>
              <a:rPr lang="en-US" sz="1200" kern="1200" dirty="0">
                <a:solidFill>
                  <a:schemeClr val="tx1"/>
                </a:solidFill>
                <a:effectLst/>
                <a:latin typeface="+mn-lt"/>
                <a:ea typeface="+mn-ea"/>
                <a:cs typeface="+mn-cs"/>
              </a:rPr>
              <a:t>, just under 80 of which was fossil and grid.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right, you can see that this fuel usage – fossil and grid and even the biomass are radically reduced.  How?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by reducing the load through envelope improvements – insulation and air-sealing.  This reduces the load – by almost 20 million </a:t>
            </a:r>
            <a:r>
              <a:rPr lang="en-US" sz="1200" kern="1200" dirty="0" err="1">
                <a:solidFill>
                  <a:schemeClr val="tx1"/>
                </a:solidFill>
                <a:effectLst/>
                <a:latin typeface="+mn-lt"/>
                <a:ea typeface="+mn-ea"/>
                <a:cs typeface="+mn-cs"/>
              </a:rPr>
              <a:t>Btus</a:t>
            </a:r>
            <a:r>
              <a:rPr lang="en-US" sz="1200" kern="1200" dirty="0">
                <a:solidFill>
                  <a:schemeClr val="tx1"/>
                </a:solidFill>
                <a:effectLst/>
                <a:latin typeface="+mn-lt"/>
                <a:ea typeface="+mn-ea"/>
                <a:cs typeface="+mn-cs"/>
              </a:rPr>
              <a:t> – and tightens up the house so that it can be heated with less volatile equipment – namely some combination of heat pumps.  Then by installing heat pumps, which maximize heating efficiency – by well over 200%,  reducing our effective load by almost 40 million </a:t>
            </a:r>
            <a:r>
              <a:rPr lang="en-US" sz="1200" kern="1200" dirty="0" err="1">
                <a:solidFill>
                  <a:schemeClr val="tx1"/>
                </a:solidFill>
                <a:effectLst/>
                <a:latin typeface="+mn-lt"/>
                <a:ea typeface="+mn-ea"/>
                <a:cs typeface="+mn-cs"/>
              </a:rPr>
              <a:t>Btus</a:t>
            </a:r>
            <a:r>
              <a:rPr lang="en-US" sz="1200" kern="1200" dirty="0">
                <a:solidFill>
                  <a:schemeClr val="tx1"/>
                </a:solidFill>
                <a:effectLst/>
                <a:latin typeface="+mn-lt"/>
                <a:ea typeface="+mn-ea"/>
                <a:cs typeface="+mn-cs"/>
              </a:rPr>
              <a:t>, and, by doing so, we also switch our heating and domestic hot water fuel to electricity, which is renewable ready.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Lastly, we add a solar array which covers more than half the remaining load.  Thus a house that was burning almost 80 million </a:t>
            </a:r>
            <a:r>
              <a:rPr lang="en-US" sz="1200" kern="1200" dirty="0" err="1">
                <a:solidFill>
                  <a:schemeClr val="tx1"/>
                </a:solidFill>
                <a:effectLst/>
                <a:latin typeface="+mn-lt"/>
                <a:ea typeface="+mn-ea"/>
                <a:cs typeface="+mn-cs"/>
              </a:rPr>
              <a:t>Btus</a:t>
            </a:r>
            <a:r>
              <a:rPr lang="en-US" sz="1200" kern="1200" dirty="0">
                <a:solidFill>
                  <a:schemeClr val="tx1"/>
                </a:solidFill>
                <a:effectLst/>
                <a:latin typeface="+mn-lt"/>
                <a:ea typeface="+mn-ea"/>
                <a:cs typeface="+mn-cs"/>
              </a:rPr>
              <a:t> of fossil and grid is now using less than 4 million </a:t>
            </a:r>
            <a:r>
              <a:rPr lang="en-US" sz="1200" kern="1200" dirty="0" err="1">
                <a:solidFill>
                  <a:schemeClr val="tx1"/>
                </a:solidFill>
                <a:effectLst/>
                <a:latin typeface="+mn-lt"/>
                <a:ea typeface="+mn-ea"/>
                <a:cs typeface="+mn-cs"/>
              </a:rPr>
              <a:t>Btus</a:t>
            </a:r>
            <a:r>
              <a:rPr lang="en-US" sz="1200" kern="1200" dirty="0">
                <a:solidFill>
                  <a:schemeClr val="tx1"/>
                </a:solidFill>
                <a:effectLst/>
                <a:latin typeface="+mn-lt"/>
                <a:ea typeface="+mn-ea"/>
                <a:cs typeface="+mn-cs"/>
              </a:rPr>
              <a:t> of fossil and grid. Oh, and the cordwood was reduced as well – from two cords to one.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in the middle, we see how driving down our fuel usage also drives down our energy costs – 85% of which disappears altogether.  And on the right, we can see how this significant reduced living expense frees up funds to help pay off the cost of the project.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graph on the right reflects a financing package based on a 20 year long-term home equity loan with a rate of 5 and a quarter percent.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A3B8CB-5688-4425-85DC-5DA9A8954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611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Ten projects reduced their fossil usage by 90% or more, and two of those – projects 10 and 23 got rid of their fossil fuel altogether.  In nine of the projects, fossil fuel made up less than ten percent of their post-project energy portfolio.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is particularly exciting as we look across this graph, at these very low post-project fossil fuel figures is the fact that these houses are being heated successfully through the winter with heat pumps.  Many of them may have some form of biomass for very cold conditions; some of them are still using fossil fuel as backup, but what we are seeing here is the heat pumps, by and large, are able to heat these homes.  This is significant.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couple of points of irony.  Some of you may notice there are two projects that are actually burning </a:t>
            </a:r>
            <a:r>
              <a:rPr lang="en-US" sz="1200" i="1" kern="1200" dirty="0">
                <a:solidFill>
                  <a:schemeClr val="tx1"/>
                </a:solidFill>
                <a:effectLst/>
                <a:latin typeface="+mn-lt"/>
                <a:ea typeface="+mn-ea"/>
                <a:cs typeface="+mn-cs"/>
              </a:rPr>
              <a:t>more</a:t>
            </a:r>
            <a:r>
              <a:rPr lang="en-US" sz="1200" kern="1200" dirty="0">
                <a:solidFill>
                  <a:schemeClr val="tx1"/>
                </a:solidFill>
                <a:effectLst/>
                <a:latin typeface="+mn-lt"/>
                <a:ea typeface="+mn-ea"/>
                <a:cs typeface="+mn-cs"/>
              </a:rPr>
              <a:t> fossil fuel rather than less.  What happened here?  Well, in the first case – Project 6 – I want to point out how little fossil fuel was being used in the first place.  Compare post-project usage here with Project #1 which was reduced – by 85%.  The homeowner in #6 told me that the house was so much better insulated that she took advantage of the fact that, when she came home at the end of the day and the fire was very low, a quick blast of the furnace would really heat up the house nicely until the wood stove caught up.  I forgave her.  Shame on 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#9 was another story: after she qualified for the program, and received her incentive, the homeowner removed her wood stove and used the heat pump largely to replace the three cords of wood she had been burning, instead of displacing her fossil fuel as the modeling had anticipated.  This is a hazard of handing out incentives based on modeling.</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A3B8CB-5688-4425-85DC-5DA9A8954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757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2F6C17-DAA1-41E2-B583-5330F87363CA}" type="slidenum">
              <a:rPr lang="en-US" smtClean="0"/>
              <a:t>‹#›</a:t>
            </a:fld>
            <a:endParaRPr lang="en-US"/>
          </a:p>
        </p:txBody>
      </p:sp>
      <p:pic>
        <p:nvPicPr>
          <p:cNvPr id="7" name="Picture 6">
            <a:extLst>
              <a:ext uri="{FF2B5EF4-FFF2-40B4-BE49-F238E27FC236}">
                <a16:creationId xmlns:a16="http://schemas.microsoft.com/office/drawing/2014/main" id="{7D65F863-78E3-4A97-953E-5A0279B9AA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27851" y="230190"/>
            <a:ext cx="1612963" cy="659538"/>
          </a:xfrm>
          <a:prstGeom prst="rect">
            <a:avLst/>
          </a:prstGeom>
        </p:spPr>
      </p:pic>
    </p:spTree>
    <p:extLst>
      <p:ext uri="{BB962C8B-B14F-4D97-AF65-F5344CB8AC3E}">
        <p14:creationId xmlns:p14="http://schemas.microsoft.com/office/powerpoint/2010/main" val="237702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7756" y="1800165"/>
            <a:ext cx="3566160" cy="437679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7756" y="386593"/>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609600" y="6356350"/>
            <a:ext cx="10961992" cy="349250"/>
          </a:xfrm>
          <a:prstGeom prst="rect">
            <a:avLst/>
          </a:prstGeom>
        </p:spPr>
        <p:txBody>
          <a:bodyPr/>
          <a:lstStyle/>
          <a:p>
            <a:endParaRPr lang="en-US"/>
          </a:p>
        </p:txBody>
      </p:sp>
      <p:sp>
        <p:nvSpPr>
          <p:cNvPr id="7" name="Content Placeholder 2"/>
          <p:cNvSpPr>
            <a:spLocks noGrp="1"/>
          </p:cNvSpPr>
          <p:nvPr>
            <p:ph sz="half" idx="12"/>
          </p:nvPr>
        </p:nvSpPr>
        <p:spPr>
          <a:xfrm>
            <a:off x="4315660" y="1800165"/>
            <a:ext cx="3566160" cy="437679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8005432" y="1800165"/>
            <a:ext cx="3566160" cy="437679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539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7755" y="1800165"/>
            <a:ext cx="7255003" cy="437679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7756" y="386593"/>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609600" y="6356350"/>
            <a:ext cx="10961992" cy="349250"/>
          </a:xfrm>
          <a:prstGeom prst="rect">
            <a:avLst/>
          </a:prstGeom>
        </p:spPr>
        <p:txBody>
          <a:bodyPr/>
          <a:lstStyle/>
          <a:p>
            <a:endParaRPr lang="en-US"/>
          </a:p>
        </p:txBody>
      </p:sp>
      <p:sp>
        <p:nvSpPr>
          <p:cNvPr id="8" name="Content Placeholder 2"/>
          <p:cNvSpPr>
            <a:spLocks noGrp="1"/>
          </p:cNvSpPr>
          <p:nvPr>
            <p:ph sz="half" idx="13"/>
          </p:nvPr>
        </p:nvSpPr>
        <p:spPr>
          <a:xfrm>
            <a:off x="8005432" y="1800165"/>
            <a:ext cx="3566160" cy="437679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841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7756" y="1800165"/>
            <a:ext cx="3566160" cy="437679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7756" y="386593"/>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609600" y="6356350"/>
            <a:ext cx="10961992" cy="349250"/>
          </a:xfrm>
          <a:prstGeom prst="rect">
            <a:avLst/>
          </a:prstGeom>
        </p:spPr>
        <p:txBody>
          <a:bodyPr/>
          <a:lstStyle/>
          <a:p>
            <a:endParaRPr lang="en-US"/>
          </a:p>
        </p:txBody>
      </p:sp>
      <p:sp>
        <p:nvSpPr>
          <p:cNvPr id="7" name="Content Placeholder 2"/>
          <p:cNvSpPr>
            <a:spLocks noGrp="1"/>
          </p:cNvSpPr>
          <p:nvPr>
            <p:ph sz="half" idx="12"/>
          </p:nvPr>
        </p:nvSpPr>
        <p:spPr>
          <a:xfrm>
            <a:off x="4315660" y="1800165"/>
            <a:ext cx="7266740" cy="437679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8713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692852" y="2133600"/>
            <a:ext cx="3326948" cy="17867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240110" y="2133600"/>
            <a:ext cx="3331482" cy="17867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7756" y="386593"/>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609600" y="6356350"/>
            <a:ext cx="10961992" cy="349250"/>
          </a:xfrm>
          <a:prstGeom prst="rect">
            <a:avLst/>
          </a:prstGeom>
        </p:spPr>
        <p:txBody>
          <a:bodyPr/>
          <a:lstStyle/>
          <a:p>
            <a:endParaRPr lang="en-US" dirty="0"/>
          </a:p>
        </p:txBody>
      </p:sp>
      <p:sp>
        <p:nvSpPr>
          <p:cNvPr id="8" name="Picture Placeholder 7"/>
          <p:cNvSpPr>
            <a:spLocks noGrp="1"/>
          </p:cNvSpPr>
          <p:nvPr>
            <p:ph type="pic" sz="quarter" idx="12"/>
          </p:nvPr>
        </p:nvSpPr>
        <p:spPr>
          <a:xfrm>
            <a:off x="609599" y="2060028"/>
            <a:ext cx="1861097" cy="1861097"/>
          </a:xfrm>
          <a:solidFill>
            <a:schemeClr val="bg1">
              <a:lumMod val="95000"/>
            </a:schemeClr>
          </a:solidFill>
        </p:spPr>
        <p:txBody>
          <a:bodyPr/>
          <a:lstStyle/>
          <a:p>
            <a:endParaRPr lang="en-US"/>
          </a:p>
        </p:txBody>
      </p:sp>
      <p:sp>
        <p:nvSpPr>
          <p:cNvPr id="9" name="Picture Placeholder 7"/>
          <p:cNvSpPr>
            <a:spLocks noGrp="1"/>
          </p:cNvSpPr>
          <p:nvPr>
            <p:ph type="pic" sz="quarter" idx="13"/>
          </p:nvPr>
        </p:nvSpPr>
        <p:spPr>
          <a:xfrm>
            <a:off x="6243144" y="2060028"/>
            <a:ext cx="1861097" cy="1861097"/>
          </a:xfrm>
          <a:solidFill>
            <a:schemeClr val="bg1">
              <a:lumMod val="95000"/>
            </a:schemeClr>
          </a:solidFill>
        </p:spPr>
        <p:txBody>
          <a:bodyPr/>
          <a:lstStyle/>
          <a:p>
            <a:endParaRPr lang="en-US"/>
          </a:p>
        </p:txBody>
      </p:sp>
      <p:sp>
        <p:nvSpPr>
          <p:cNvPr id="10" name="Content Placeholder 2"/>
          <p:cNvSpPr>
            <a:spLocks noGrp="1"/>
          </p:cNvSpPr>
          <p:nvPr>
            <p:ph sz="half" idx="14"/>
          </p:nvPr>
        </p:nvSpPr>
        <p:spPr>
          <a:xfrm>
            <a:off x="2692852" y="4430591"/>
            <a:ext cx="3326948" cy="17867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5"/>
          </p:nvPr>
        </p:nvSpPr>
        <p:spPr>
          <a:xfrm>
            <a:off x="8240110" y="4430591"/>
            <a:ext cx="3331482" cy="17867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7"/>
          <p:cNvSpPr>
            <a:spLocks noGrp="1"/>
          </p:cNvSpPr>
          <p:nvPr>
            <p:ph type="pic" sz="quarter" idx="16"/>
          </p:nvPr>
        </p:nvSpPr>
        <p:spPr>
          <a:xfrm>
            <a:off x="609599" y="4357019"/>
            <a:ext cx="1861097" cy="1861097"/>
          </a:xfrm>
          <a:solidFill>
            <a:schemeClr val="bg1">
              <a:lumMod val="95000"/>
            </a:schemeClr>
          </a:solidFill>
        </p:spPr>
        <p:txBody>
          <a:bodyPr/>
          <a:lstStyle/>
          <a:p>
            <a:endParaRPr lang="en-US"/>
          </a:p>
        </p:txBody>
      </p:sp>
      <p:sp>
        <p:nvSpPr>
          <p:cNvPr id="13" name="Picture Placeholder 7"/>
          <p:cNvSpPr>
            <a:spLocks noGrp="1"/>
          </p:cNvSpPr>
          <p:nvPr>
            <p:ph type="pic" sz="quarter" idx="17"/>
          </p:nvPr>
        </p:nvSpPr>
        <p:spPr>
          <a:xfrm>
            <a:off x="6243144" y="4357019"/>
            <a:ext cx="1861097" cy="1861097"/>
          </a:xfrm>
          <a:solidFill>
            <a:schemeClr val="bg1">
              <a:lumMod val="95000"/>
            </a:schemeClr>
          </a:solidFill>
        </p:spPr>
        <p:txBody>
          <a:bodyPr/>
          <a:lstStyle/>
          <a:p>
            <a:endParaRPr lang="en-US"/>
          </a:p>
        </p:txBody>
      </p:sp>
      <p:cxnSp>
        <p:nvCxnSpPr>
          <p:cNvPr id="15" name="Straight Connector 14"/>
          <p:cNvCxnSpPr/>
          <p:nvPr userDrawn="1"/>
        </p:nvCxnSpPr>
        <p:spPr>
          <a:xfrm>
            <a:off x="620407" y="4138380"/>
            <a:ext cx="1096199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569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003F5F"/>
        </a:solidFill>
        <a:effectLst/>
      </p:bgPr>
    </p:bg>
    <p:spTree>
      <p:nvGrpSpPr>
        <p:cNvPr id="1" name=""/>
        <p:cNvGrpSpPr/>
        <p:nvPr/>
      </p:nvGrpSpPr>
      <p:grpSpPr>
        <a:xfrm>
          <a:off x="0" y="0"/>
          <a:ext cx="0" cy="0"/>
          <a:chOff x="0" y="0"/>
          <a:chExt cx="0" cy="0"/>
        </a:xfrm>
      </p:grpSpPr>
      <p:grpSp>
        <p:nvGrpSpPr>
          <p:cNvPr id="7" name="Group 4"/>
          <p:cNvGrpSpPr>
            <a:grpSpLocks noChangeAspect="1"/>
          </p:cNvGrpSpPr>
          <p:nvPr userDrawn="1"/>
        </p:nvGrpSpPr>
        <p:grpSpPr bwMode="auto">
          <a:xfrm>
            <a:off x="4742957" y="2857500"/>
            <a:ext cx="2706086" cy="1546334"/>
            <a:chOff x="-857" y="801"/>
            <a:chExt cx="847" cy="484"/>
          </a:xfrm>
        </p:grpSpPr>
        <p:sp>
          <p:nvSpPr>
            <p:cNvPr id="8" name="AutoShape 3"/>
            <p:cNvSpPr>
              <a:spLocks noChangeAspect="1" noChangeArrowheads="1" noTextEdit="1"/>
            </p:cNvSpPr>
            <p:nvPr/>
          </p:nvSpPr>
          <p:spPr bwMode="auto">
            <a:xfrm>
              <a:off x="-857" y="801"/>
              <a:ext cx="847" cy="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6"/>
            <p:cNvSpPr>
              <a:spLocks noChangeArrowheads="1"/>
            </p:cNvSpPr>
            <p:nvPr/>
          </p:nvSpPr>
          <p:spPr bwMode="auto">
            <a:xfrm>
              <a:off x="-567" y="872"/>
              <a:ext cx="150" cy="3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p:nvSpPr>
          <p:spPr bwMode="auto">
            <a:xfrm>
              <a:off x="-567" y="987"/>
              <a:ext cx="150" cy="3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p:nvSpPr>
          <p:spPr bwMode="auto">
            <a:xfrm>
              <a:off x="-787" y="872"/>
              <a:ext cx="151" cy="3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9"/>
            <p:cNvSpPr>
              <a:spLocks noChangeArrowheads="1"/>
            </p:cNvSpPr>
            <p:nvPr/>
          </p:nvSpPr>
          <p:spPr bwMode="auto">
            <a:xfrm>
              <a:off x="-787" y="987"/>
              <a:ext cx="151" cy="3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0"/>
            <p:cNvSpPr>
              <a:spLocks noChangeArrowheads="1"/>
            </p:cNvSpPr>
            <p:nvPr/>
          </p:nvSpPr>
          <p:spPr bwMode="auto">
            <a:xfrm>
              <a:off x="-787" y="1101"/>
              <a:ext cx="151" cy="3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p:nvSpPr>
          <p:spPr bwMode="auto">
            <a:xfrm>
              <a:off x="-357" y="987"/>
              <a:ext cx="279" cy="159"/>
            </a:xfrm>
            <a:custGeom>
              <a:avLst/>
              <a:gdLst>
                <a:gd name="T0" fmla="*/ 459 w 459"/>
                <a:gd name="T1" fmla="*/ 58 h 261"/>
                <a:gd name="T2" fmla="*/ 459 w 459"/>
                <a:gd name="T3" fmla="*/ 58 h 261"/>
                <a:gd name="T4" fmla="*/ 459 w 459"/>
                <a:gd name="T5" fmla="*/ 58 h 261"/>
                <a:gd name="T6" fmla="*/ 459 w 459"/>
                <a:gd name="T7" fmla="*/ 0 h 261"/>
                <a:gd name="T8" fmla="*/ 219 w 459"/>
                <a:gd name="T9" fmla="*/ 0 h 261"/>
                <a:gd name="T10" fmla="*/ 219 w 459"/>
                <a:gd name="T11" fmla="*/ 58 h 261"/>
                <a:gd name="T12" fmla="*/ 394 w 459"/>
                <a:gd name="T13" fmla="*/ 58 h 261"/>
                <a:gd name="T14" fmla="*/ 230 w 459"/>
                <a:gd name="T15" fmla="*/ 197 h 261"/>
                <a:gd name="T16" fmla="*/ 65 w 459"/>
                <a:gd name="T17" fmla="*/ 58 h 261"/>
                <a:gd name="T18" fmla="*/ 0 w 459"/>
                <a:gd name="T19" fmla="*/ 58 h 261"/>
                <a:gd name="T20" fmla="*/ 230 w 459"/>
                <a:gd name="T21" fmla="*/ 261 h 261"/>
                <a:gd name="T22" fmla="*/ 459 w 459"/>
                <a:gd name="T23" fmla="*/ 58 h 261"/>
                <a:gd name="T24" fmla="*/ 459 w 459"/>
                <a:gd name="T25" fmla="*/ 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261">
                  <a:moveTo>
                    <a:pt x="459" y="58"/>
                  </a:moveTo>
                  <a:cubicBezTo>
                    <a:pt x="459" y="58"/>
                    <a:pt x="459" y="58"/>
                    <a:pt x="459" y="58"/>
                  </a:cubicBezTo>
                  <a:cubicBezTo>
                    <a:pt x="459" y="58"/>
                    <a:pt x="459" y="58"/>
                    <a:pt x="459" y="58"/>
                  </a:cubicBezTo>
                  <a:cubicBezTo>
                    <a:pt x="459" y="0"/>
                    <a:pt x="459" y="0"/>
                    <a:pt x="459" y="0"/>
                  </a:cubicBezTo>
                  <a:cubicBezTo>
                    <a:pt x="219" y="0"/>
                    <a:pt x="219" y="0"/>
                    <a:pt x="219" y="0"/>
                  </a:cubicBezTo>
                  <a:cubicBezTo>
                    <a:pt x="219" y="58"/>
                    <a:pt x="219" y="58"/>
                    <a:pt x="219" y="58"/>
                  </a:cubicBezTo>
                  <a:cubicBezTo>
                    <a:pt x="394" y="58"/>
                    <a:pt x="394" y="58"/>
                    <a:pt x="394" y="58"/>
                  </a:cubicBezTo>
                  <a:cubicBezTo>
                    <a:pt x="381" y="137"/>
                    <a:pt x="312" y="197"/>
                    <a:pt x="230" y="197"/>
                  </a:cubicBezTo>
                  <a:cubicBezTo>
                    <a:pt x="147" y="197"/>
                    <a:pt x="79" y="137"/>
                    <a:pt x="65" y="58"/>
                  </a:cubicBezTo>
                  <a:cubicBezTo>
                    <a:pt x="0" y="58"/>
                    <a:pt x="0" y="58"/>
                    <a:pt x="0" y="58"/>
                  </a:cubicBezTo>
                  <a:cubicBezTo>
                    <a:pt x="14" y="172"/>
                    <a:pt x="112" y="261"/>
                    <a:pt x="230" y="261"/>
                  </a:cubicBezTo>
                  <a:cubicBezTo>
                    <a:pt x="348" y="261"/>
                    <a:pt x="445" y="172"/>
                    <a:pt x="459" y="58"/>
                  </a:cubicBezTo>
                  <a:cubicBezTo>
                    <a:pt x="459" y="58"/>
                    <a:pt x="459" y="58"/>
                    <a:pt x="459" y="58"/>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p:nvSpPr>
          <p:spPr bwMode="auto">
            <a:xfrm>
              <a:off x="-357" y="864"/>
              <a:ext cx="133" cy="123"/>
            </a:xfrm>
            <a:custGeom>
              <a:avLst/>
              <a:gdLst>
                <a:gd name="T0" fmla="*/ 218 w 218"/>
                <a:gd name="T1" fmla="*/ 0 h 202"/>
                <a:gd name="T2" fmla="*/ 0 w 218"/>
                <a:gd name="T3" fmla="*/ 202 h 202"/>
                <a:gd name="T4" fmla="*/ 65 w 218"/>
                <a:gd name="T5" fmla="*/ 202 h 202"/>
                <a:gd name="T6" fmla="*/ 218 w 218"/>
                <a:gd name="T7" fmla="*/ 65 h 202"/>
                <a:gd name="T8" fmla="*/ 218 w 218"/>
                <a:gd name="T9" fmla="*/ 0 h 202"/>
              </a:gdLst>
              <a:ahLst/>
              <a:cxnLst>
                <a:cxn ang="0">
                  <a:pos x="T0" y="T1"/>
                </a:cxn>
                <a:cxn ang="0">
                  <a:pos x="T2" y="T3"/>
                </a:cxn>
                <a:cxn ang="0">
                  <a:pos x="T4" y="T5"/>
                </a:cxn>
                <a:cxn ang="0">
                  <a:pos x="T6" y="T7"/>
                </a:cxn>
                <a:cxn ang="0">
                  <a:pos x="T8" y="T9"/>
                </a:cxn>
              </a:cxnLst>
              <a:rect l="0" t="0" r="r" b="b"/>
              <a:pathLst>
                <a:path w="218" h="202">
                  <a:moveTo>
                    <a:pt x="218" y="0"/>
                  </a:moveTo>
                  <a:cubicBezTo>
                    <a:pt x="106" y="6"/>
                    <a:pt x="15" y="92"/>
                    <a:pt x="0" y="202"/>
                  </a:cubicBezTo>
                  <a:cubicBezTo>
                    <a:pt x="65" y="202"/>
                    <a:pt x="65" y="202"/>
                    <a:pt x="65" y="202"/>
                  </a:cubicBezTo>
                  <a:cubicBezTo>
                    <a:pt x="79" y="127"/>
                    <a:pt x="141" y="70"/>
                    <a:pt x="218" y="65"/>
                  </a:cubicBezTo>
                  <a:lnTo>
                    <a:pt x="218"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781" y="1193"/>
              <a:ext cx="20" cy="32"/>
            </a:xfrm>
            <a:custGeom>
              <a:avLst/>
              <a:gdLst>
                <a:gd name="T0" fmla="*/ 3 w 20"/>
                <a:gd name="T1" fmla="*/ 3 h 32"/>
                <a:gd name="T2" fmla="*/ 3 w 20"/>
                <a:gd name="T3" fmla="*/ 14 h 32"/>
                <a:gd name="T4" fmla="*/ 19 w 20"/>
                <a:gd name="T5" fmla="*/ 14 h 32"/>
                <a:gd name="T6" fmla="*/ 19 w 20"/>
                <a:gd name="T7" fmla="*/ 17 h 32"/>
                <a:gd name="T8" fmla="*/ 3 w 20"/>
                <a:gd name="T9" fmla="*/ 17 h 32"/>
                <a:gd name="T10" fmla="*/ 3 w 20"/>
                <a:gd name="T11" fmla="*/ 29 h 32"/>
                <a:gd name="T12" fmla="*/ 20 w 20"/>
                <a:gd name="T13" fmla="*/ 29 h 32"/>
                <a:gd name="T14" fmla="*/ 20 w 20"/>
                <a:gd name="T15" fmla="*/ 32 h 32"/>
                <a:gd name="T16" fmla="*/ 0 w 20"/>
                <a:gd name="T17" fmla="*/ 32 h 32"/>
                <a:gd name="T18" fmla="*/ 0 w 20"/>
                <a:gd name="T19" fmla="*/ 0 h 32"/>
                <a:gd name="T20" fmla="*/ 20 w 20"/>
                <a:gd name="T21" fmla="*/ 0 h 32"/>
                <a:gd name="T22" fmla="*/ 20 w 20"/>
                <a:gd name="T23" fmla="*/ 3 h 32"/>
                <a:gd name="T24" fmla="*/ 3 w 20"/>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2">
                  <a:moveTo>
                    <a:pt x="3" y="3"/>
                  </a:moveTo>
                  <a:lnTo>
                    <a:pt x="3" y="14"/>
                  </a:lnTo>
                  <a:lnTo>
                    <a:pt x="19" y="14"/>
                  </a:lnTo>
                  <a:lnTo>
                    <a:pt x="19" y="17"/>
                  </a:lnTo>
                  <a:lnTo>
                    <a:pt x="3" y="17"/>
                  </a:lnTo>
                  <a:lnTo>
                    <a:pt x="3" y="29"/>
                  </a:lnTo>
                  <a:lnTo>
                    <a:pt x="20" y="29"/>
                  </a:lnTo>
                  <a:lnTo>
                    <a:pt x="20" y="32"/>
                  </a:lnTo>
                  <a:lnTo>
                    <a:pt x="0" y="32"/>
                  </a:lnTo>
                  <a:lnTo>
                    <a:pt x="0" y="0"/>
                  </a:lnTo>
                  <a:lnTo>
                    <a:pt x="20" y="0"/>
                  </a:lnTo>
                  <a:lnTo>
                    <a:pt x="20" y="3"/>
                  </a:lnTo>
                  <a:lnTo>
                    <a:pt x="3"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p:nvSpPr>
          <p:spPr bwMode="auto">
            <a:xfrm>
              <a:off x="-748" y="1193"/>
              <a:ext cx="26" cy="32"/>
            </a:xfrm>
            <a:custGeom>
              <a:avLst/>
              <a:gdLst>
                <a:gd name="T0" fmla="*/ 26 w 26"/>
                <a:gd name="T1" fmla="*/ 0 h 32"/>
                <a:gd name="T2" fmla="*/ 26 w 26"/>
                <a:gd name="T3" fmla="*/ 32 h 32"/>
                <a:gd name="T4" fmla="*/ 21 w 26"/>
                <a:gd name="T5" fmla="*/ 32 h 32"/>
                <a:gd name="T6" fmla="*/ 8 w 26"/>
                <a:gd name="T7" fmla="*/ 11 h 32"/>
                <a:gd name="T8" fmla="*/ 6 w 26"/>
                <a:gd name="T9" fmla="*/ 7 h 32"/>
                <a:gd name="T10" fmla="*/ 5 w 26"/>
                <a:gd name="T11" fmla="*/ 5 h 32"/>
                <a:gd name="T12" fmla="*/ 3 w 26"/>
                <a:gd name="T13" fmla="*/ 3 h 32"/>
                <a:gd name="T14" fmla="*/ 3 w 26"/>
                <a:gd name="T15" fmla="*/ 3 h 32"/>
                <a:gd name="T16" fmla="*/ 3 w 26"/>
                <a:gd name="T17" fmla="*/ 4 h 32"/>
                <a:gd name="T18" fmla="*/ 3 w 26"/>
                <a:gd name="T19" fmla="*/ 6 h 32"/>
                <a:gd name="T20" fmla="*/ 3 w 26"/>
                <a:gd name="T21" fmla="*/ 8 h 32"/>
                <a:gd name="T22" fmla="*/ 3 w 26"/>
                <a:gd name="T23" fmla="*/ 32 h 32"/>
                <a:gd name="T24" fmla="*/ 0 w 26"/>
                <a:gd name="T25" fmla="*/ 32 h 32"/>
                <a:gd name="T26" fmla="*/ 0 w 26"/>
                <a:gd name="T27" fmla="*/ 0 h 32"/>
                <a:gd name="T28" fmla="*/ 6 w 26"/>
                <a:gd name="T29" fmla="*/ 0 h 32"/>
                <a:gd name="T30" fmla="*/ 17 w 26"/>
                <a:gd name="T31" fmla="*/ 19 h 32"/>
                <a:gd name="T32" fmla="*/ 20 w 26"/>
                <a:gd name="T33" fmla="*/ 24 h 32"/>
                <a:gd name="T34" fmla="*/ 22 w 26"/>
                <a:gd name="T35" fmla="*/ 26 h 32"/>
                <a:gd name="T36" fmla="*/ 23 w 26"/>
                <a:gd name="T37" fmla="*/ 29 h 32"/>
                <a:gd name="T38" fmla="*/ 23 w 26"/>
                <a:gd name="T39" fmla="*/ 29 h 32"/>
                <a:gd name="T40" fmla="*/ 23 w 26"/>
                <a:gd name="T41" fmla="*/ 28 h 32"/>
                <a:gd name="T42" fmla="*/ 23 w 26"/>
                <a:gd name="T43" fmla="*/ 26 h 32"/>
                <a:gd name="T44" fmla="*/ 23 w 26"/>
                <a:gd name="T45" fmla="*/ 24 h 32"/>
                <a:gd name="T46" fmla="*/ 23 w 26"/>
                <a:gd name="T47" fmla="*/ 0 h 32"/>
                <a:gd name="T48" fmla="*/ 26 w 26"/>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32">
                  <a:moveTo>
                    <a:pt x="26" y="0"/>
                  </a:moveTo>
                  <a:lnTo>
                    <a:pt x="26" y="32"/>
                  </a:lnTo>
                  <a:lnTo>
                    <a:pt x="21" y="32"/>
                  </a:lnTo>
                  <a:lnTo>
                    <a:pt x="8" y="11"/>
                  </a:lnTo>
                  <a:lnTo>
                    <a:pt x="6" y="7"/>
                  </a:lnTo>
                  <a:lnTo>
                    <a:pt x="5" y="5"/>
                  </a:lnTo>
                  <a:lnTo>
                    <a:pt x="3" y="3"/>
                  </a:lnTo>
                  <a:lnTo>
                    <a:pt x="3" y="3"/>
                  </a:lnTo>
                  <a:lnTo>
                    <a:pt x="3" y="4"/>
                  </a:lnTo>
                  <a:lnTo>
                    <a:pt x="3" y="6"/>
                  </a:lnTo>
                  <a:lnTo>
                    <a:pt x="3" y="8"/>
                  </a:lnTo>
                  <a:lnTo>
                    <a:pt x="3" y="32"/>
                  </a:lnTo>
                  <a:lnTo>
                    <a:pt x="0" y="32"/>
                  </a:lnTo>
                  <a:lnTo>
                    <a:pt x="0" y="0"/>
                  </a:lnTo>
                  <a:lnTo>
                    <a:pt x="6" y="0"/>
                  </a:lnTo>
                  <a:lnTo>
                    <a:pt x="17" y="19"/>
                  </a:lnTo>
                  <a:lnTo>
                    <a:pt x="20" y="24"/>
                  </a:lnTo>
                  <a:lnTo>
                    <a:pt x="22" y="26"/>
                  </a:lnTo>
                  <a:lnTo>
                    <a:pt x="23" y="29"/>
                  </a:lnTo>
                  <a:lnTo>
                    <a:pt x="23" y="29"/>
                  </a:lnTo>
                  <a:lnTo>
                    <a:pt x="23" y="28"/>
                  </a:lnTo>
                  <a:lnTo>
                    <a:pt x="23" y="26"/>
                  </a:lnTo>
                  <a:lnTo>
                    <a:pt x="23" y="24"/>
                  </a:lnTo>
                  <a:lnTo>
                    <a:pt x="23" y="0"/>
                  </a:lnTo>
                  <a:lnTo>
                    <a:pt x="26"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p:nvSpPr>
          <p:spPr bwMode="auto">
            <a:xfrm>
              <a:off x="-708" y="1193"/>
              <a:ext cx="20" cy="32"/>
            </a:xfrm>
            <a:custGeom>
              <a:avLst/>
              <a:gdLst>
                <a:gd name="T0" fmla="*/ 3 w 20"/>
                <a:gd name="T1" fmla="*/ 3 h 32"/>
                <a:gd name="T2" fmla="*/ 3 w 20"/>
                <a:gd name="T3" fmla="*/ 14 h 32"/>
                <a:gd name="T4" fmla="*/ 19 w 20"/>
                <a:gd name="T5" fmla="*/ 14 h 32"/>
                <a:gd name="T6" fmla="*/ 19 w 20"/>
                <a:gd name="T7" fmla="*/ 17 h 32"/>
                <a:gd name="T8" fmla="*/ 3 w 20"/>
                <a:gd name="T9" fmla="*/ 17 h 32"/>
                <a:gd name="T10" fmla="*/ 3 w 20"/>
                <a:gd name="T11" fmla="*/ 29 h 32"/>
                <a:gd name="T12" fmla="*/ 20 w 20"/>
                <a:gd name="T13" fmla="*/ 29 h 32"/>
                <a:gd name="T14" fmla="*/ 20 w 20"/>
                <a:gd name="T15" fmla="*/ 32 h 32"/>
                <a:gd name="T16" fmla="*/ 0 w 20"/>
                <a:gd name="T17" fmla="*/ 32 h 32"/>
                <a:gd name="T18" fmla="*/ 0 w 20"/>
                <a:gd name="T19" fmla="*/ 0 h 32"/>
                <a:gd name="T20" fmla="*/ 20 w 20"/>
                <a:gd name="T21" fmla="*/ 0 h 32"/>
                <a:gd name="T22" fmla="*/ 20 w 20"/>
                <a:gd name="T23" fmla="*/ 3 h 32"/>
                <a:gd name="T24" fmla="*/ 3 w 20"/>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2">
                  <a:moveTo>
                    <a:pt x="3" y="3"/>
                  </a:moveTo>
                  <a:lnTo>
                    <a:pt x="3" y="14"/>
                  </a:lnTo>
                  <a:lnTo>
                    <a:pt x="19" y="14"/>
                  </a:lnTo>
                  <a:lnTo>
                    <a:pt x="19" y="17"/>
                  </a:lnTo>
                  <a:lnTo>
                    <a:pt x="3" y="17"/>
                  </a:lnTo>
                  <a:lnTo>
                    <a:pt x="3" y="29"/>
                  </a:lnTo>
                  <a:lnTo>
                    <a:pt x="20" y="29"/>
                  </a:lnTo>
                  <a:lnTo>
                    <a:pt x="20" y="32"/>
                  </a:lnTo>
                  <a:lnTo>
                    <a:pt x="0" y="32"/>
                  </a:lnTo>
                  <a:lnTo>
                    <a:pt x="0" y="0"/>
                  </a:lnTo>
                  <a:lnTo>
                    <a:pt x="20" y="0"/>
                  </a:lnTo>
                  <a:lnTo>
                    <a:pt x="20" y="3"/>
                  </a:lnTo>
                  <a:lnTo>
                    <a:pt x="3"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noEditPoints="1"/>
            </p:cNvSpPr>
            <p:nvPr/>
          </p:nvSpPr>
          <p:spPr bwMode="auto">
            <a:xfrm>
              <a:off x="-675" y="1193"/>
              <a:ext cx="25" cy="32"/>
            </a:xfrm>
            <a:custGeom>
              <a:avLst/>
              <a:gdLst>
                <a:gd name="T0" fmla="*/ 0 w 40"/>
                <a:gd name="T1" fmla="*/ 52 h 52"/>
                <a:gd name="T2" fmla="*/ 0 w 40"/>
                <a:gd name="T3" fmla="*/ 0 h 52"/>
                <a:gd name="T4" fmla="*/ 25 w 40"/>
                <a:gd name="T5" fmla="*/ 0 h 52"/>
                <a:gd name="T6" fmla="*/ 36 w 40"/>
                <a:gd name="T7" fmla="*/ 3 h 52"/>
                <a:gd name="T8" fmla="*/ 40 w 40"/>
                <a:gd name="T9" fmla="*/ 15 h 52"/>
                <a:gd name="T10" fmla="*/ 38 w 40"/>
                <a:gd name="T11" fmla="*/ 25 h 52"/>
                <a:gd name="T12" fmla="*/ 31 w 40"/>
                <a:gd name="T13" fmla="*/ 29 h 52"/>
                <a:gd name="T14" fmla="*/ 31 w 40"/>
                <a:gd name="T15" fmla="*/ 29 h 52"/>
                <a:gd name="T16" fmla="*/ 39 w 40"/>
                <a:gd name="T17" fmla="*/ 39 h 52"/>
                <a:gd name="T18" fmla="*/ 39 w 40"/>
                <a:gd name="T19" fmla="*/ 52 h 52"/>
                <a:gd name="T20" fmla="*/ 33 w 40"/>
                <a:gd name="T21" fmla="*/ 52 h 52"/>
                <a:gd name="T22" fmla="*/ 33 w 40"/>
                <a:gd name="T23" fmla="*/ 40 h 52"/>
                <a:gd name="T24" fmla="*/ 25 w 40"/>
                <a:gd name="T25" fmla="*/ 31 h 52"/>
                <a:gd name="T26" fmla="*/ 23 w 40"/>
                <a:gd name="T27" fmla="*/ 31 h 52"/>
                <a:gd name="T28" fmla="*/ 6 w 40"/>
                <a:gd name="T29" fmla="*/ 31 h 52"/>
                <a:gd name="T30" fmla="*/ 6 w 40"/>
                <a:gd name="T31" fmla="*/ 52 h 52"/>
                <a:gd name="T32" fmla="*/ 0 w 40"/>
                <a:gd name="T33" fmla="*/ 52 h 52"/>
                <a:gd name="T34" fmla="*/ 6 w 40"/>
                <a:gd name="T35" fmla="*/ 26 h 52"/>
                <a:gd name="T36" fmla="*/ 23 w 40"/>
                <a:gd name="T37" fmla="*/ 26 h 52"/>
                <a:gd name="T38" fmla="*/ 32 w 40"/>
                <a:gd name="T39" fmla="*/ 24 h 52"/>
                <a:gd name="T40" fmla="*/ 34 w 40"/>
                <a:gd name="T41" fmla="*/ 16 h 52"/>
                <a:gd name="T42" fmla="*/ 32 w 40"/>
                <a:gd name="T43" fmla="*/ 7 h 52"/>
                <a:gd name="T44" fmla="*/ 25 w 40"/>
                <a:gd name="T45" fmla="*/ 5 h 52"/>
                <a:gd name="T46" fmla="*/ 6 w 40"/>
                <a:gd name="T47" fmla="*/ 5 h 52"/>
                <a:gd name="T48" fmla="*/ 6 w 40"/>
                <a:gd name="T49"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52">
                  <a:moveTo>
                    <a:pt x="0" y="52"/>
                  </a:moveTo>
                  <a:cubicBezTo>
                    <a:pt x="0" y="0"/>
                    <a:pt x="0" y="0"/>
                    <a:pt x="0" y="0"/>
                  </a:cubicBezTo>
                  <a:cubicBezTo>
                    <a:pt x="25" y="0"/>
                    <a:pt x="25" y="0"/>
                    <a:pt x="25" y="0"/>
                  </a:cubicBezTo>
                  <a:cubicBezTo>
                    <a:pt x="30" y="0"/>
                    <a:pt x="34" y="1"/>
                    <a:pt x="36" y="3"/>
                  </a:cubicBezTo>
                  <a:cubicBezTo>
                    <a:pt x="39" y="6"/>
                    <a:pt x="40" y="9"/>
                    <a:pt x="40" y="15"/>
                  </a:cubicBezTo>
                  <a:cubicBezTo>
                    <a:pt x="40" y="20"/>
                    <a:pt x="39" y="23"/>
                    <a:pt x="38" y="25"/>
                  </a:cubicBezTo>
                  <a:cubicBezTo>
                    <a:pt x="37" y="27"/>
                    <a:pt x="34" y="28"/>
                    <a:pt x="31" y="29"/>
                  </a:cubicBezTo>
                  <a:cubicBezTo>
                    <a:pt x="31" y="29"/>
                    <a:pt x="31" y="29"/>
                    <a:pt x="31" y="29"/>
                  </a:cubicBezTo>
                  <a:cubicBezTo>
                    <a:pt x="36" y="29"/>
                    <a:pt x="39" y="32"/>
                    <a:pt x="39" y="39"/>
                  </a:cubicBezTo>
                  <a:cubicBezTo>
                    <a:pt x="39" y="52"/>
                    <a:pt x="39" y="52"/>
                    <a:pt x="39" y="52"/>
                  </a:cubicBezTo>
                  <a:cubicBezTo>
                    <a:pt x="33" y="52"/>
                    <a:pt x="33" y="52"/>
                    <a:pt x="33" y="52"/>
                  </a:cubicBezTo>
                  <a:cubicBezTo>
                    <a:pt x="33" y="40"/>
                    <a:pt x="33" y="40"/>
                    <a:pt x="33" y="40"/>
                  </a:cubicBezTo>
                  <a:cubicBezTo>
                    <a:pt x="33" y="34"/>
                    <a:pt x="30" y="31"/>
                    <a:pt x="25" y="31"/>
                  </a:cubicBezTo>
                  <a:cubicBezTo>
                    <a:pt x="23" y="31"/>
                    <a:pt x="23" y="31"/>
                    <a:pt x="23" y="31"/>
                  </a:cubicBezTo>
                  <a:cubicBezTo>
                    <a:pt x="6" y="31"/>
                    <a:pt x="6" y="31"/>
                    <a:pt x="6" y="31"/>
                  </a:cubicBezTo>
                  <a:cubicBezTo>
                    <a:pt x="6" y="52"/>
                    <a:pt x="6" y="52"/>
                    <a:pt x="6" y="52"/>
                  </a:cubicBezTo>
                  <a:lnTo>
                    <a:pt x="0" y="52"/>
                  </a:lnTo>
                  <a:close/>
                  <a:moveTo>
                    <a:pt x="6" y="26"/>
                  </a:moveTo>
                  <a:cubicBezTo>
                    <a:pt x="23" y="26"/>
                    <a:pt x="23" y="26"/>
                    <a:pt x="23" y="26"/>
                  </a:cubicBezTo>
                  <a:cubicBezTo>
                    <a:pt x="27" y="26"/>
                    <a:pt x="30" y="25"/>
                    <a:pt x="32" y="24"/>
                  </a:cubicBezTo>
                  <a:cubicBezTo>
                    <a:pt x="33" y="23"/>
                    <a:pt x="34" y="20"/>
                    <a:pt x="34" y="16"/>
                  </a:cubicBezTo>
                  <a:cubicBezTo>
                    <a:pt x="34" y="12"/>
                    <a:pt x="33" y="9"/>
                    <a:pt x="32" y="7"/>
                  </a:cubicBezTo>
                  <a:cubicBezTo>
                    <a:pt x="31" y="6"/>
                    <a:pt x="29" y="5"/>
                    <a:pt x="25" y="5"/>
                  </a:cubicBezTo>
                  <a:cubicBezTo>
                    <a:pt x="6" y="5"/>
                    <a:pt x="6" y="5"/>
                    <a:pt x="6" y="5"/>
                  </a:cubicBezTo>
                  <a:lnTo>
                    <a:pt x="6"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p:nvSpPr>
          <p:spPr bwMode="auto">
            <a:xfrm>
              <a:off x="-638" y="1193"/>
              <a:ext cx="26" cy="32"/>
            </a:xfrm>
            <a:custGeom>
              <a:avLst/>
              <a:gdLst>
                <a:gd name="T0" fmla="*/ 21 w 43"/>
                <a:gd name="T1" fmla="*/ 26 h 52"/>
                <a:gd name="T2" fmla="*/ 43 w 43"/>
                <a:gd name="T3" fmla="*/ 26 h 52"/>
                <a:gd name="T4" fmla="*/ 43 w 43"/>
                <a:gd name="T5" fmla="*/ 32 h 52"/>
                <a:gd name="T6" fmla="*/ 40 w 43"/>
                <a:gd name="T7" fmla="*/ 49 h 52"/>
                <a:gd name="T8" fmla="*/ 22 w 43"/>
                <a:gd name="T9" fmla="*/ 52 h 52"/>
                <a:gd name="T10" fmla="*/ 4 w 43"/>
                <a:gd name="T11" fmla="*/ 48 h 52"/>
                <a:gd name="T12" fmla="*/ 0 w 43"/>
                <a:gd name="T13" fmla="*/ 31 h 52"/>
                <a:gd name="T14" fmla="*/ 0 w 43"/>
                <a:gd name="T15" fmla="*/ 23 h 52"/>
                <a:gd name="T16" fmla="*/ 0 w 43"/>
                <a:gd name="T17" fmla="*/ 19 h 52"/>
                <a:gd name="T18" fmla="*/ 4 w 43"/>
                <a:gd name="T19" fmla="*/ 3 h 52"/>
                <a:gd name="T20" fmla="*/ 22 w 43"/>
                <a:gd name="T21" fmla="*/ 0 h 52"/>
                <a:gd name="T22" fmla="*/ 39 w 43"/>
                <a:gd name="T23" fmla="*/ 2 h 52"/>
                <a:gd name="T24" fmla="*/ 43 w 43"/>
                <a:gd name="T25" fmla="*/ 13 h 52"/>
                <a:gd name="T26" fmla="*/ 43 w 43"/>
                <a:gd name="T27" fmla="*/ 15 h 52"/>
                <a:gd name="T28" fmla="*/ 37 w 43"/>
                <a:gd name="T29" fmla="*/ 15 h 52"/>
                <a:gd name="T30" fmla="*/ 37 w 43"/>
                <a:gd name="T31" fmla="*/ 14 h 52"/>
                <a:gd name="T32" fmla="*/ 35 w 43"/>
                <a:gd name="T33" fmla="*/ 6 h 52"/>
                <a:gd name="T34" fmla="*/ 21 w 43"/>
                <a:gd name="T35" fmla="*/ 5 h 52"/>
                <a:gd name="T36" fmla="*/ 8 w 43"/>
                <a:gd name="T37" fmla="*/ 7 h 52"/>
                <a:gd name="T38" fmla="*/ 6 w 43"/>
                <a:gd name="T39" fmla="*/ 19 h 52"/>
                <a:gd name="T40" fmla="*/ 6 w 43"/>
                <a:gd name="T41" fmla="*/ 26 h 52"/>
                <a:gd name="T42" fmla="*/ 6 w 43"/>
                <a:gd name="T43" fmla="*/ 33 h 52"/>
                <a:gd name="T44" fmla="*/ 9 w 43"/>
                <a:gd name="T45" fmla="*/ 45 h 52"/>
                <a:gd name="T46" fmla="*/ 24 w 43"/>
                <a:gd name="T47" fmla="*/ 47 h 52"/>
                <a:gd name="T48" fmla="*/ 35 w 43"/>
                <a:gd name="T49" fmla="*/ 45 h 52"/>
                <a:gd name="T50" fmla="*/ 37 w 43"/>
                <a:gd name="T51" fmla="*/ 34 h 52"/>
                <a:gd name="T52" fmla="*/ 37 w 43"/>
                <a:gd name="T53" fmla="*/ 31 h 52"/>
                <a:gd name="T54" fmla="*/ 21 w 43"/>
                <a:gd name="T55" fmla="*/ 31 h 52"/>
                <a:gd name="T56" fmla="*/ 21 w 43"/>
                <a:gd name="T5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52">
                  <a:moveTo>
                    <a:pt x="21" y="26"/>
                  </a:moveTo>
                  <a:cubicBezTo>
                    <a:pt x="43" y="26"/>
                    <a:pt x="43" y="26"/>
                    <a:pt x="43" y="26"/>
                  </a:cubicBezTo>
                  <a:cubicBezTo>
                    <a:pt x="43" y="27"/>
                    <a:pt x="43" y="29"/>
                    <a:pt x="43" y="32"/>
                  </a:cubicBezTo>
                  <a:cubicBezTo>
                    <a:pt x="43" y="41"/>
                    <a:pt x="42" y="47"/>
                    <a:pt x="40" y="49"/>
                  </a:cubicBezTo>
                  <a:cubicBezTo>
                    <a:pt x="37" y="51"/>
                    <a:pt x="31" y="52"/>
                    <a:pt x="22" y="52"/>
                  </a:cubicBezTo>
                  <a:cubicBezTo>
                    <a:pt x="13" y="52"/>
                    <a:pt x="7" y="51"/>
                    <a:pt x="4" y="48"/>
                  </a:cubicBezTo>
                  <a:cubicBezTo>
                    <a:pt x="1" y="46"/>
                    <a:pt x="0" y="40"/>
                    <a:pt x="0" y="31"/>
                  </a:cubicBezTo>
                  <a:cubicBezTo>
                    <a:pt x="0" y="23"/>
                    <a:pt x="0" y="23"/>
                    <a:pt x="0" y="23"/>
                  </a:cubicBezTo>
                  <a:cubicBezTo>
                    <a:pt x="0" y="19"/>
                    <a:pt x="0" y="19"/>
                    <a:pt x="0" y="19"/>
                  </a:cubicBezTo>
                  <a:cubicBezTo>
                    <a:pt x="0" y="11"/>
                    <a:pt x="2" y="6"/>
                    <a:pt x="4" y="3"/>
                  </a:cubicBezTo>
                  <a:cubicBezTo>
                    <a:pt x="7" y="1"/>
                    <a:pt x="13" y="0"/>
                    <a:pt x="22" y="0"/>
                  </a:cubicBezTo>
                  <a:cubicBezTo>
                    <a:pt x="31" y="0"/>
                    <a:pt x="36" y="0"/>
                    <a:pt x="39" y="2"/>
                  </a:cubicBezTo>
                  <a:cubicBezTo>
                    <a:pt x="42" y="4"/>
                    <a:pt x="43" y="7"/>
                    <a:pt x="43" y="13"/>
                  </a:cubicBezTo>
                  <a:cubicBezTo>
                    <a:pt x="43" y="15"/>
                    <a:pt x="43" y="15"/>
                    <a:pt x="43" y="15"/>
                  </a:cubicBezTo>
                  <a:cubicBezTo>
                    <a:pt x="37" y="15"/>
                    <a:pt x="37" y="15"/>
                    <a:pt x="37" y="15"/>
                  </a:cubicBezTo>
                  <a:cubicBezTo>
                    <a:pt x="37" y="14"/>
                    <a:pt x="37" y="14"/>
                    <a:pt x="37" y="14"/>
                  </a:cubicBezTo>
                  <a:cubicBezTo>
                    <a:pt x="37" y="10"/>
                    <a:pt x="36" y="7"/>
                    <a:pt x="35" y="6"/>
                  </a:cubicBezTo>
                  <a:cubicBezTo>
                    <a:pt x="33" y="5"/>
                    <a:pt x="28" y="5"/>
                    <a:pt x="21" y="5"/>
                  </a:cubicBezTo>
                  <a:cubicBezTo>
                    <a:pt x="14" y="5"/>
                    <a:pt x="10" y="5"/>
                    <a:pt x="8" y="7"/>
                  </a:cubicBezTo>
                  <a:cubicBezTo>
                    <a:pt x="7" y="9"/>
                    <a:pt x="6" y="13"/>
                    <a:pt x="6" y="19"/>
                  </a:cubicBezTo>
                  <a:cubicBezTo>
                    <a:pt x="6" y="26"/>
                    <a:pt x="6" y="26"/>
                    <a:pt x="6" y="26"/>
                  </a:cubicBezTo>
                  <a:cubicBezTo>
                    <a:pt x="6" y="33"/>
                    <a:pt x="6" y="33"/>
                    <a:pt x="6" y="33"/>
                  </a:cubicBezTo>
                  <a:cubicBezTo>
                    <a:pt x="6" y="40"/>
                    <a:pt x="7" y="44"/>
                    <a:pt x="9" y="45"/>
                  </a:cubicBezTo>
                  <a:cubicBezTo>
                    <a:pt x="10" y="47"/>
                    <a:pt x="15" y="47"/>
                    <a:pt x="24" y="47"/>
                  </a:cubicBezTo>
                  <a:cubicBezTo>
                    <a:pt x="30" y="47"/>
                    <a:pt x="34" y="47"/>
                    <a:pt x="35" y="45"/>
                  </a:cubicBezTo>
                  <a:cubicBezTo>
                    <a:pt x="37" y="44"/>
                    <a:pt x="37" y="40"/>
                    <a:pt x="37" y="34"/>
                  </a:cubicBezTo>
                  <a:cubicBezTo>
                    <a:pt x="37" y="34"/>
                    <a:pt x="37" y="33"/>
                    <a:pt x="37" y="31"/>
                  </a:cubicBezTo>
                  <a:cubicBezTo>
                    <a:pt x="21" y="31"/>
                    <a:pt x="21" y="31"/>
                    <a:pt x="21" y="31"/>
                  </a:cubicBezTo>
                  <a:lnTo>
                    <a:pt x="21"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p:nvSpPr>
          <p:spPr bwMode="auto">
            <a:xfrm>
              <a:off x="-603" y="1193"/>
              <a:ext cx="27" cy="32"/>
            </a:xfrm>
            <a:custGeom>
              <a:avLst/>
              <a:gdLst>
                <a:gd name="T0" fmla="*/ 44 w 44"/>
                <a:gd name="T1" fmla="*/ 0 h 52"/>
                <a:gd name="T2" fmla="*/ 25 w 44"/>
                <a:gd name="T3" fmla="*/ 30 h 52"/>
                <a:gd name="T4" fmla="*/ 25 w 44"/>
                <a:gd name="T5" fmla="*/ 52 h 52"/>
                <a:gd name="T6" fmla="*/ 19 w 44"/>
                <a:gd name="T7" fmla="*/ 52 h 52"/>
                <a:gd name="T8" fmla="*/ 19 w 44"/>
                <a:gd name="T9" fmla="*/ 30 h 52"/>
                <a:gd name="T10" fmla="*/ 0 w 44"/>
                <a:gd name="T11" fmla="*/ 0 h 52"/>
                <a:gd name="T12" fmla="*/ 7 w 44"/>
                <a:gd name="T13" fmla="*/ 0 h 52"/>
                <a:gd name="T14" fmla="*/ 18 w 44"/>
                <a:gd name="T15" fmla="*/ 18 h 52"/>
                <a:gd name="T16" fmla="*/ 20 w 44"/>
                <a:gd name="T17" fmla="*/ 21 h 52"/>
                <a:gd name="T18" fmla="*/ 21 w 44"/>
                <a:gd name="T19" fmla="*/ 23 h 52"/>
                <a:gd name="T20" fmla="*/ 22 w 44"/>
                <a:gd name="T21" fmla="*/ 24 h 52"/>
                <a:gd name="T22" fmla="*/ 22 w 44"/>
                <a:gd name="T23" fmla="*/ 24 h 52"/>
                <a:gd name="T24" fmla="*/ 23 w 44"/>
                <a:gd name="T25" fmla="*/ 23 h 52"/>
                <a:gd name="T26" fmla="*/ 24 w 44"/>
                <a:gd name="T27" fmla="*/ 21 h 52"/>
                <a:gd name="T28" fmla="*/ 26 w 44"/>
                <a:gd name="T29" fmla="*/ 18 h 52"/>
                <a:gd name="T30" fmla="*/ 37 w 44"/>
                <a:gd name="T31" fmla="*/ 0 h 52"/>
                <a:gd name="T32" fmla="*/ 44 w 44"/>
                <a:gd name="T3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52">
                  <a:moveTo>
                    <a:pt x="44" y="0"/>
                  </a:moveTo>
                  <a:cubicBezTo>
                    <a:pt x="25" y="30"/>
                    <a:pt x="25" y="30"/>
                    <a:pt x="25" y="30"/>
                  </a:cubicBezTo>
                  <a:cubicBezTo>
                    <a:pt x="25" y="52"/>
                    <a:pt x="25" y="52"/>
                    <a:pt x="25" y="52"/>
                  </a:cubicBezTo>
                  <a:cubicBezTo>
                    <a:pt x="19" y="52"/>
                    <a:pt x="19" y="52"/>
                    <a:pt x="19" y="52"/>
                  </a:cubicBezTo>
                  <a:cubicBezTo>
                    <a:pt x="19" y="30"/>
                    <a:pt x="19" y="30"/>
                    <a:pt x="19" y="30"/>
                  </a:cubicBezTo>
                  <a:cubicBezTo>
                    <a:pt x="0" y="0"/>
                    <a:pt x="0" y="0"/>
                    <a:pt x="0" y="0"/>
                  </a:cubicBezTo>
                  <a:cubicBezTo>
                    <a:pt x="7" y="0"/>
                    <a:pt x="7" y="0"/>
                    <a:pt x="7" y="0"/>
                  </a:cubicBezTo>
                  <a:cubicBezTo>
                    <a:pt x="18" y="18"/>
                    <a:pt x="18" y="18"/>
                    <a:pt x="18" y="18"/>
                  </a:cubicBezTo>
                  <a:cubicBezTo>
                    <a:pt x="20" y="21"/>
                    <a:pt x="20" y="21"/>
                    <a:pt x="20" y="21"/>
                  </a:cubicBezTo>
                  <a:cubicBezTo>
                    <a:pt x="20" y="21"/>
                    <a:pt x="21" y="22"/>
                    <a:pt x="21" y="23"/>
                  </a:cubicBezTo>
                  <a:cubicBezTo>
                    <a:pt x="22" y="24"/>
                    <a:pt x="22" y="24"/>
                    <a:pt x="22" y="24"/>
                  </a:cubicBezTo>
                  <a:cubicBezTo>
                    <a:pt x="22" y="24"/>
                    <a:pt x="22" y="24"/>
                    <a:pt x="22" y="24"/>
                  </a:cubicBezTo>
                  <a:cubicBezTo>
                    <a:pt x="23" y="24"/>
                    <a:pt x="23" y="23"/>
                    <a:pt x="23" y="23"/>
                  </a:cubicBezTo>
                  <a:cubicBezTo>
                    <a:pt x="24" y="21"/>
                    <a:pt x="24" y="21"/>
                    <a:pt x="24" y="21"/>
                  </a:cubicBezTo>
                  <a:cubicBezTo>
                    <a:pt x="26" y="18"/>
                    <a:pt x="26" y="18"/>
                    <a:pt x="26" y="18"/>
                  </a:cubicBezTo>
                  <a:cubicBezTo>
                    <a:pt x="37" y="0"/>
                    <a:pt x="37" y="0"/>
                    <a:pt x="37" y="0"/>
                  </a:cubicBezTo>
                  <a:lnTo>
                    <a:pt x="4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p:cNvSpPr>
            <p:nvPr/>
          </p:nvSpPr>
          <p:spPr bwMode="auto">
            <a:xfrm>
              <a:off x="-544" y="1193"/>
              <a:ext cx="19" cy="32"/>
            </a:xfrm>
            <a:custGeom>
              <a:avLst/>
              <a:gdLst>
                <a:gd name="T0" fmla="*/ 3 w 19"/>
                <a:gd name="T1" fmla="*/ 3 h 32"/>
                <a:gd name="T2" fmla="*/ 3 w 19"/>
                <a:gd name="T3" fmla="*/ 14 h 32"/>
                <a:gd name="T4" fmla="*/ 19 w 19"/>
                <a:gd name="T5" fmla="*/ 14 h 32"/>
                <a:gd name="T6" fmla="*/ 19 w 19"/>
                <a:gd name="T7" fmla="*/ 17 h 32"/>
                <a:gd name="T8" fmla="*/ 3 w 19"/>
                <a:gd name="T9" fmla="*/ 17 h 32"/>
                <a:gd name="T10" fmla="*/ 3 w 19"/>
                <a:gd name="T11" fmla="*/ 32 h 32"/>
                <a:gd name="T12" fmla="*/ 0 w 19"/>
                <a:gd name="T13" fmla="*/ 32 h 32"/>
                <a:gd name="T14" fmla="*/ 0 w 19"/>
                <a:gd name="T15" fmla="*/ 0 h 32"/>
                <a:gd name="T16" fmla="*/ 19 w 19"/>
                <a:gd name="T17" fmla="*/ 0 h 32"/>
                <a:gd name="T18" fmla="*/ 19 w 19"/>
                <a:gd name="T19" fmla="*/ 3 h 32"/>
                <a:gd name="T20" fmla="*/ 3 w 19"/>
                <a:gd name="T21"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2">
                  <a:moveTo>
                    <a:pt x="3" y="3"/>
                  </a:moveTo>
                  <a:lnTo>
                    <a:pt x="3" y="14"/>
                  </a:lnTo>
                  <a:lnTo>
                    <a:pt x="19" y="14"/>
                  </a:lnTo>
                  <a:lnTo>
                    <a:pt x="19" y="17"/>
                  </a:lnTo>
                  <a:lnTo>
                    <a:pt x="3" y="17"/>
                  </a:lnTo>
                  <a:lnTo>
                    <a:pt x="3" y="32"/>
                  </a:lnTo>
                  <a:lnTo>
                    <a:pt x="0" y="32"/>
                  </a:lnTo>
                  <a:lnTo>
                    <a:pt x="0" y="0"/>
                  </a:lnTo>
                  <a:lnTo>
                    <a:pt x="19" y="0"/>
                  </a:lnTo>
                  <a:lnTo>
                    <a:pt x="19" y="3"/>
                  </a:lnTo>
                  <a:lnTo>
                    <a:pt x="3"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p:nvSpPr>
          <p:spPr bwMode="auto">
            <a:xfrm>
              <a:off x="-513" y="1193"/>
              <a:ext cx="25" cy="32"/>
            </a:xfrm>
            <a:custGeom>
              <a:avLst/>
              <a:gdLst>
                <a:gd name="T0" fmla="*/ 35 w 41"/>
                <a:gd name="T1" fmla="*/ 0 h 52"/>
                <a:gd name="T2" fmla="*/ 41 w 41"/>
                <a:gd name="T3" fmla="*/ 0 h 52"/>
                <a:gd name="T4" fmla="*/ 41 w 41"/>
                <a:gd name="T5" fmla="*/ 36 h 52"/>
                <a:gd name="T6" fmla="*/ 37 w 41"/>
                <a:gd name="T7" fmla="*/ 49 h 52"/>
                <a:gd name="T8" fmla="*/ 21 w 41"/>
                <a:gd name="T9" fmla="*/ 52 h 52"/>
                <a:gd name="T10" fmla="*/ 4 w 41"/>
                <a:gd name="T11" fmla="*/ 49 h 52"/>
                <a:gd name="T12" fmla="*/ 0 w 41"/>
                <a:gd name="T13" fmla="*/ 38 h 52"/>
                <a:gd name="T14" fmla="*/ 0 w 41"/>
                <a:gd name="T15" fmla="*/ 36 h 52"/>
                <a:gd name="T16" fmla="*/ 0 w 41"/>
                <a:gd name="T17" fmla="*/ 0 h 52"/>
                <a:gd name="T18" fmla="*/ 6 w 41"/>
                <a:gd name="T19" fmla="*/ 0 h 52"/>
                <a:gd name="T20" fmla="*/ 6 w 41"/>
                <a:gd name="T21" fmla="*/ 36 h 52"/>
                <a:gd name="T22" fmla="*/ 8 w 41"/>
                <a:gd name="T23" fmla="*/ 46 h 52"/>
                <a:gd name="T24" fmla="*/ 20 w 41"/>
                <a:gd name="T25" fmla="*/ 47 h 52"/>
                <a:gd name="T26" fmla="*/ 33 w 41"/>
                <a:gd name="T27" fmla="*/ 46 h 52"/>
                <a:gd name="T28" fmla="*/ 35 w 41"/>
                <a:gd name="T29" fmla="*/ 36 h 52"/>
                <a:gd name="T30" fmla="*/ 35 w 41"/>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52">
                  <a:moveTo>
                    <a:pt x="35" y="0"/>
                  </a:moveTo>
                  <a:cubicBezTo>
                    <a:pt x="41" y="0"/>
                    <a:pt x="41" y="0"/>
                    <a:pt x="41" y="0"/>
                  </a:cubicBezTo>
                  <a:cubicBezTo>
                    <a:pt x="41" y="36"/>
                    <a:pt x="41" y="36"/>
                    <a:pt x="41" y="36"/>
                  </a:cubicBezTo>
                  <a:cubicBezTo>
                    <a:pt x="41" y="43"/>
                    <a:pt x="40" y="47"/>
                    <a:pt x="37" y="49"/>
                  </a:cubicBezTo>
                  <a:cubicBezTo>
                    <a:pt x="35" y="51"/>
                    <a:pt x="29" y="52"/>
                    <a:pt x="21" y="52"/>
                  </a:cubicBezTo>
                  <a:cubicBezTo>
                    <a:pt x="13" y="52"/>
                    <a:pt x="7" y="51"/>
                    <a:pt x="4" y="49"/>
                  </a:cubicBezTo>
                  <a:cubicBezTo>
                    <a:pt x="2" y="47"/>
                    <a:pt x="0" y="44"/>
                    <a:pt x="0" y="38"/>
                  </a:cubicBezTo>
                  <a:cubicBezTo>
                    <a:pt x="0" y="36"/>
                    <a:pt x="0" y="36"/>
                    <a:pt x="0" y="36"/>
                  </a:cubicBezTo>
                  <a:cubicBezTo>
                    <a:pt x="0" y="0"/>
                    <a:pt x="0" y="0"/>
                    <a:pt x="0" y="0"/>
                  </a:cubicBezTo>
                  <a:cubicBezTo>
                    <a:pt x="6" y="0"/>
                    <a:pt x="6" y="0"/>
                    <a:pt x="6" y="0"/>
                  </a:cubicBezTo>
                  <a:cubicBezTo>
                    <a:pt x="6" y="36"/>
                    <a:pt x="6" y="36"/>
                    <a:pt x="6" y="36"/>
                  </a:cubicBezTo>
                  <a:cubicBezTo>
                    <a:pt x="6" y="41"/>
                    <a:pt x="7" y="44"/>
                    <a:pt x="8" y="46"/>
                  </a:cubicBezTo>
                  <a:cubicBezTo>
                    <a:pt x="10" y="47"/>
                    <a:pt x="14" y="47"/>
                    <a:pt x="20" y="47"/>
                  </a:cubicBezTo>
                  <a:cubicBezTo>
                    <a:pt x="27" y="47"/>
                    <a:pt x="31" y="47"/>
                    <a:pt x="33" y="46"/>
                  </a:cubicBezTo>
                  <a:cubicBezTo>
                    <a:pt x="34" y="44"/>
                    <a:pt x="35" y="41"/>
                    <a:pt x="35" y="36"/>
                  </a:cubicBezTo>
                  <a:lnTo>
                    <a:pt x="3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p:cNvSpPr>
            <p:nvPr/>
          </p:nvSpPr>
          <p:spPr bwMode="auto">
            <a:xfrm>
              <a:off x="-476" y="1193"/>
              <a:ext cx="24" cy="32"/>
            </a:xfrm>
            <a:custGeom>
              <a:avLst/>
              <a:gdLst>
                <a:gd name="T0" fmla="*/ 14 w 24"/>
                <a:gd name="T1" fmla="*/ 4 h 32"/>
                <a:gd name="T2" fmla="*/ 14 w 24"/>
                <a:gd name="T3" fmla="*/ 32 h 32"/>
                <a:gd name="T4" fmla="*/ 10 w 24"/>
                <a:gd name="T5" fmla="*/ 32 h 32"/>
                <a:gd name="T6" fmla="*/ 10 w 24"/>
                <a:gd name="T7" fmla="*/ 4 h 32"/>
                <a:gd name="T8" fmla="*/ 0 w 24"/>
                <a:gd name="T9" fmla="*/ 4 h 32"/>
                <a:gd name="T10" fmla="*/ 0 w 24"/>
                <a:gd name="T11" fmla="*/ 0 h 32"/>
                <a:gd name="T12" fmla="*/ 24 w 24"/>
                <a:gd name="T13" fmla="*/ 0 h 32"/>
                <a:gd name="T14" fmla="*/ 24 w 24"/>
                <a:gd name="T15" fmla="*/ 4 h 32"/>
                <a:gd name="T16" fmla="*/ 14 w 24"/>
                <a:gd name="T17"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14" y="4"/>
                  </a:moveTo>
                  <a:lnTo>
                    <a:pt x="14" y="32"/>
                  </a:lnTo>
                  <a:lnTo>
                    <a:pt x="10" y="32"/>
                  </a:lnTo>
                  <a:lnTo>
                    <a:pt x="10" y="4"/>
                  </a:lnTo>
                  <a:lnTo>
                    <a:pt x="0" y="4"/>
                  </a:lnTo>
                  <a:lnTo>
                    <a:pt x="0" y="0"/>
                  </a:lnTo>
                  <a:lnTo>
                    <a:pt x="24" y="0"/>
                  </a:lnTo>
                  <a:lnTo>
                    <a:pt x="24" y="4"/>
                  </a:lnTo>
                  <a:lnTo>
                    <a:pt x="14"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p:nvSpPr>
          <p:spPr bwMode="auto">
            <a:xfrm>
              <a:off x="-440" y="1193"/>
              <a:ext cx="24" cy="32"/>
            </a:xfrm>
            <a:custGeom>
              <a:avLst/>
              <a:gdLst>
                <a:gd name="T0" fmla="*/ 35 w 41"/>
                <a:gd name="T1" fmla="*/ 0 h 52"/>
                <a:gd name="T2" fmla="*/ 41 w 41"/>
                <a:gd name="T3" fmla="*/ 0 h 52"/>
                <a:gd name="T4" fmla="*/ 41 w 41"/>
                <a:gd name="T5" fmla="*/ 36 h 52"/>
                <a:gd name="T6" fmla="*/ 37 w 41"/>
                <a:gd name="T7" fmla="*/ 49 h 52"/>
                <a:gd name="T8" fmla="*/ 20 w 41"/>
                <a:gd name="T9" fmla="*/ 52 h 52"/>
                <a:gd name="T10" fmla="*/ 4 w 41"/>
                <a:gd name="T11" fmla="*/ 49 h 52"/>
                <a:gd name="T12" fmla="*/ 0 w 41"/>
                <a:gd name="T13" fmla="*/ 38 h 52"/>
                <a:gd name="T14" fmla="*/ 0 w 41"/>
                <a:gd name="T15" fmla="*/ 36 h 52"/>
                <a:gd name="T16" fmla="*/ 0 w 41"/>
                <a:gd name="T17" fmla="*/ 0 h 52"/>
                <a:gd name="T18" fmla="*/ 6 w 41"/>
                <a:gd name="T19" fmla="*/ 0 h 52"/>
                <a:gd name="T20" fmla="*/ 6 w 41"/>
                <a:gd name="T21" fmla="*/ 36 h 52"/>
                <a:gd name="T22" fmla="*/ 8 w 41"/>
                <a:gd name="T23" fmla="*/ 46 h 52"/>
                <a:gd name="T24" fmla="*/ 20 w 41"/>
                <a:gd name="T25" fmla="*/ 47 h 52"/>
                <a:gd name="T26" fmla="*/ 33 w 41"/>
                <a:gd name="T27" fmla="*/ 46 h 52"/>
                <a:gd name="T28" fmla="*/ 35 w 41"/>
                <a:gd name="T29" fmla="*/ 36 h 52"/>
                <a:gd name="T30" fmla="*/ 35 w 41"/>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52">
                  <a:moveTo>
                    <a:pt x="35" y="0"/>
                  </a:moveTo>
                  <a:cubicBezTo>
                    <a:pt x="41" y="0"/>
                    <a:pt x="41" y="0"/>
                    <a:pt x="41" y="0"/>
                  </a:cubicBezTo>
                  <a:cubicBezTo>
                    <a:pt x="41" y="36"/>
                    <a:pt x="41" y="36"/>
                    <a:pt x="41" y="36"/>
                  </a:cubicBezTo>
                  <a:cubicBezTo>
                    <a:pt x="41" y="43"/>
                    <a:pt x="40" y="47"/>
                    <a:pt x="37" y="49"/>
                  </a:cubicBezTo>
                  <a:cubicBezTo>
                    <a:pt x="34" y="51"/>
                    <a:pt x="29" y="52"/>
                    <a:pt x="20" y="52"/>
                  </a:cubicBezTo>
                  <a:cubicBezTo>
                    <a:pt x="12" y="52"/>
                    <a:pt x="7" y="51"/>
                    <a:pt x="4" y="49"/>
                  </a:cubicBezTo>
                  <a:cubicBezTo>
                    <a:pt x="1" y="47"/>
                    <a:pt x="0" y="44"/>
                    <a:pt x="0" y="38"/>
                  </a:cubicBezTo>
                  <a:cubicBezTo>
                    <a:pt x="0" y="36"/>
                    <a:pt x="0" y="36"/>
                    <a:pt x="0" y="36"/>
                  </a:cubicBezTo>
                  <a:cubicBezTo>
                    <a:pt x="0" y="0"/>
                    <a:pt x="0" y="0"/>
                    <a:pt x="0" y="0"/>
                  </a:cubicBezTo>
                  <a:cubicBezTo>
                    <a:pt x="6" y="0"/>
                    <a:pt x="6" y="0"/>
                    <a:pt x="6" y="0"/>
                  </a:cubicBezTo>
                  <a:cubicBezTo>
                    <a:pt x="6" y="36"/>
                    <a:pt x="6" y="36"/>
                    <a:pt x="6" y="36"/>
                  </a:cubicBezTo>
                  <a:cubicBezTo>
                    <a:pt x="6" y="41"/>
                    <a:pt x="7" y="44"/>
                    <a:pt x="8" y="46"/>
                  </a:cubicBezTo>
                  <a:cubicBezTo>
                    <a:pt x="10" y="47"/>
                    <a:pt x="14" y="47"/>
                    <a:pt x="20" y="47"/>
                  </a:cubicBezTo>
                  <a:cubicBezTo>
                    <a:pt x="27" y="47"/>
                    <a:pt x="31" y="47"/>
                    <a:pt x="33" y="46"/>
                  </a:cubicBezTo>
                  <a:cubicBezTo>
                    <a:pt x="34" y="44"/>
                    <a:pt x="35" y="41"/>
                    <a:pt x="35" y="36"/>
                  </a:cubicBezTo>
                  <a:lnTo>
                    <a:pt x="3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noEditPoints="1"/>
            </p:cNvSpPr>
            <p:nvPr/>
          </p:nvSpPr>
          <p:spPr bwMode="auto">
            <a:xfrm>
              <a:off x="-401" y="1193"/>
              <a:ext cx="24" cy="32"/>
            </a:xfrm>
            <a:custGeom>
              <a:avLst/>
              <a:gdLst>
                <a:gd name="T0" fmla="*/ 0 w 39"/>
                <a:gd name="T1" fmla="*/ 52 h 52"/>
                <a:gd name="T2" fmla="*/ 0 w 39"/>
                <a:gd name="T3" fmla="*/ 0 h 52"/>
                <a:gd name="T4" fmla="*/ 24 w 39"/>
                <a:gd name="T5" fmla="*/ 0 h 52"/>
                <a:gd name="T6" fmla="*/ 36 w 39"/>
                <a:gd name="T7" fmla="*/ 3 h 52"/>
                <a:gd name="T8" fmla="*/ 39 w 39"/>
                <a:gd name="T9" fmla="*/ 15 h 52"/>
                <a:gd name="T10" fmla="*/ 38 w 39"/>
                <a:gd name="T11" fmla="*/ 25 h 52"/>
                <a:gd name="T12" fmla="*/ 30 w 39"/>
                <a:gd name="T13" fmla="*/ 29 h 52"/>
                <a:gd name="T14" fmla="*/ 30 w 39"/>
                <a:gd name="T15" fmla="*/ 29 h 52"/>
                <a:gd name="T16" fmla="*/ 39 w 39"/>
                <a:gd name="T17" fmla="*/ 39 h 52"/>
                <a:gd name="T18" fmla="*/ 39 w 39"/>
                <a:gd name="T19" fmla="*/ 52 h 52"/>
                <a:gd name="T20" fmla="*/ 33 w 39"/>
                <a:gd name="T21" fmla="*/ 52 h 52"/>
                <a:gd name="T22" fmla="*/ 33 w 39"/>
                <a:gd name="T23" fmla="*/ 40 h 52"/>
                <a:gd name="T24" fmla="*/ 25 w 39"/>
                <a:gd name="T25" fmla="*/ 31 h 52"/>
                <a:gd name="T26" fmla="*/ 23 w 39"/>
                <a:gd name="T27" fmla="*/ 31 h 52"/>
                <a:gd name="T28" fmla="*/ 5 w 39"/>
                <a:gd name="T29" fmla="*/ 31 h 52"/>
                <a:gd name="T30" fmla="*/ 5 w 39"/>
                <a:gd name="T31" fmla="*/ 52 h 52"/>
                <a:gd name="T32" fmla="*/ 0 w 39"/>
                <a:gd name="T33" fmla="*/ 52 h 52"/>
                <a:gd name="T34" fmla="*/ 5 w 39"/>
                <a:gd name="T35" fmla="*/ 26 h 52"/>
                <a:gd name="T36" fmla="*/ 22 w 39"/>
                <a:gd name="T37" fmla="*/ 26 h 52"/>
                <a:gd name="T38" fmla="*/ 31 w 39"/>
                <a:gd name="T39" fmla="*/ 24 h 52"/>
                <a:gd name="T40" fmla="*/ 34 w 39"/>
                <a:gd name="T41" fmla="*/ 16 h 52"/>
                <a:gd name="T42" fmla="*/ 32 w 39"/>
                <a:gd name="T43" fmla="*/ 7 h 52"/>
                <a:gd name="T44" fmla="*/ 24 w 39"/>
                <a:gd name="T45" fmla="*/ 5 h 52"/>
                <a:gd name="T46" fmla="*/ 5 w 39"/>
                <a:gd name="T47" fmla="*/ 5 h 52"/>
                <a:gd name="T48" fmla="*/ 5 w 39"/>
                <a:gd name="T49"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52">
                  <a:moveTo>
                    <a:pt x="0" y="52"/>
                  </a:moveTo>
                  <a:cubicBezTo>
                    <a:pt x="0" y="0"/>
                    <a:pt x="0" y="0"/>
                    <a:pt x="0" y="0"/>
                  </a:cubicBezTo>
                  <a:cubicBezTo>
                    <a:pt x="24" y="0"/>
                    <a:pt x="24" y="0"/>
                    <a:pt x="24" y="0"/>
                  </a:cubicBezTo>
                  <a:cubicBezTo>
                    <a:pt x="30" y="0"/>
                    <a:pt x="34" y="1"/>
                    <a:pt x="36" y="3"/>
                  </a:cubicBezTo>
                  <a:cubicBezTo>
                    <a:pt x="38" y="6"/>
                    <a:pt x="39" y="9"/>
                    <a:pt x="39" y="15"/>
                  </a:cubicBezTo>
                  <a:cubicBezTo>
                    <a:pt x="39" y="20"/>
                    <a:pt x="39" y="23"/>
                    <a:pt x="38" y="25"/>
                  </a:cubicBezTo>
                  <a:cubicBezTo>
                    <a:pt x="36" y="27"/>
                    <a:pt x="34" y="28"/>
                    <a:pt x="30" y="29"/>
                  </a:cubicBezTo>
                  <a:cubicBezTo>
                    <a:pt x="30" y="29"/>
                    <a:pt x="30" y="29"/>
                    <a:pt x="30" y="29"/>
                  </a:cubicBezTo>
                  <a:cubicBezTo>
                    <a:pt x="36" y="29"/>
                    <a:pt x="39" y="32"/>
                    <a:pt x="39" y="39"/>
                  </a:cubicBezTo>
                  <a:cubicBezTo>
                    <a:pt x="39" y="52"/>
                    <a:pt x="39" y="52"/>
                    <a:pt x="39" y="52"/>
                  </a:cubicBezTo>
                  <a:cubicBezTo>
                    <a:pt x="33" y="52"/>
                    <a:pt x="33" y="52"/>
                    <a:pt x="33" y="52"/>
                  </a:cubicBezTo>
                  <a:cubicBezTo>
                    <a:pt x="33" y="40"/>
                    <a:pt x="33" y="40"/>
                    <a:pt x="33" y="40"/>
                  </a:cubicBezTo>
                  <a:cubicBezTo>
                    <a:pt x="33" y="34"/>
                    <a:pt x="30" y="31"/>
                    <a:pt x="25" y="31"/>
                  </a:cubicBezTo>
                  <a:cubicBezTo>
                    <a:pt x="23" y="31"/>
                    <a:pt x="23" y="31"/>
                    <a:pt x="23" y="31"/>
                  </a:cubicBezTo>
                  <a:cubicBezTo>
                    <a:pt x="5" y="31"/>
                    <a:pt x="5" y="31"/>
                    <a:pt x="5" y="31"/>
                  </a:cubicBezTo>
                  <a:cubicBezTo>
                    <a:pt x="5" y="52"/>
                    <a:pt x="5" y="52"/>
                    <a:pt x="5" y="52"/>
                  </a:cubicBezTo>
                  <a:lnTo>
                    <a:pt x="0" y="52"/>
                  </a:lnTo>
                  <a:close/>
                  <a:moveTo>
                    <a:pt x="5" y="26"/>
                  </a:moveTo>
                  <a:cubicBezTo>
                    <a:pt x="22" y="26"/>
                    <a:pt x="22" y="26"/>
                    <a:pt x="22" y="26"/>
                  </a:cubicBezTo>
                  <a:cubicBezTo>
                    <a:pt x="27" y="26"/>
                    <a:pt x="30" y="25"/>
                    <a:pt x="31" y="24"/>
                  </a:cubicBezTo>
                  <a:cubicBezTo>
                    <a:pt x="33" y="23"/>
                    <a:pt x="34" y="20"/>
                    <a:pt x="34" y="16"/>
                  </a:cubicBezTo>
                  <a:cubicBezTo>
                    <a:pt x="34" y="12"/>
                    <a:pt x="33" y="9"/>
                    <a:pt x="32" y="7"/>
                  </a:cubicBezTo>
                  <a:cubicBezTo>
                    <a:pt x="31" y="6"/>
                    <a:pt x="28" y="5"/>
                    <a:pt x="24" y="5"/>
                  </a:cubicBezTo>
                  <a:cubicBezTo>
                    <a:pt x="5" y="5"/>
                    <a:pt x="5" y="5"/>
                    <a:pt x="5" y="5"/>
                  </a:cubicBezTo>
                  <a:lnTo>
                    <a:pt x="5"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p:cNvSpPr>
            <p:nvPr/>
          </p:nvSpPr>
          <p:spPr bwMode="auto">
            <a:xfrm>
              <a:off x="-365" y="1193"/>
              <a:ext cx="21" cy="32"/>
            </a:xfrm>
            <a:custGeom>
              <a:avLst/>
              <a:gdLst>
                <a:gd name="T0" fmla="*/ 4 w 21"/>
                <a:gd name="T1" fmla="*/ 3 h 32"/>
                <a:gd name="T2" fmla="*/ 4 w 21"/>
                <a:gd name="T3" fmla="*/ 14 h 32"/>
                <a:gd name="T4" fmla="*/ 20 w 21"/>
                <a:gd name="T5" fmla="*/ 14 h 32"/>
                <a:gd name="T6" fmla="*/ 20 w 21"/>
                <a:gd name="T7" fmla="*/ 17 h 32"/>
                <a:gd name="T8" fmla="*/ 4 w 21"/>
                <a:gd name="T9" fmla="*/ 17 h 32"/>
                <a:gd name="T10" fmla="*/ 4 w 21"/>
                <a:gd name="T11" fmla="*/ 29 h 32"/>
                <a:gd name="T12" fmla="*/ 21 w 21"/>
                <a:gd name="T13" fmla="*/ 29 h 32"/>
                <a:gd name="T14" fmla="*/ 21 w 21"/>
                <a:gd name="T15" fmla="*/ 32 h 32"/>
                <a:gd name="T16" fmla="*/ 0 w 21"/>
                <a:gd name="T17" fmla="*/ 32 h 32"/>
                <a:gd name="T18" fmla="*/ 0 w 21"/>
                <a:gd name="T19" fmla="*/ 0 h 32"/>
                <a:gd name="T20" fmla="*/ 21 w 21"/>
                <a:gd name="T21" fmla="*/ 0 h 32"/>
                <a:gd name="T22" fmla="*/ 21 w 21"/>
                <a:gd name="T23" fmla="*/ 3 h 32"/>
                <a:gd name="T24" fmla="*/ 4 w 21"/>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2">
                  <a:moveTo>
                    <a:pt x="4" y="3"/>
                  </a:moveTo>
                  <a:lnTo>
                    <a:pt x="4" y="14"/>
                  </a:lnTo>
                  <a:lnTo>
                    <a:pt x="20" y="14"/>
                  </a:lnTo>
                  <a:lnTo>
                    <a:pt x="20" y="17"/>
                  </a:lnTo>
                  <a:lnTo>
                    <a:pt x="4" y="17"/>
                  </a:lnTo>
                  <a:lnTo>
                    <a:pt x="4" y="29"/>
                  </a:lnTo>
                  <a:lnTo>
                    <a:pt x="21" y="29"/>
                  </a:lnTo>
                  <a:lnTo>
                    <a:pt x="21" y="32"/>
                  </a:lnTo>
                  <a:lnTo>
                    <a:pt x="0" y="32"/>
                  </a:lnTo>
                  <a:lnTo>
                    <a:pt x="0" y="0"/>
                  </a:lnTo>
                  <a:lnTo>
                    <a:pt x="21" y="0"/>
                  </a:lnTo>
                  <a:lnTo>
                    <a:pt x="21" y="3"/>
                  </a:lnTo>
                  <a:lnTo>
                    <a:pt x="4"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5"/>
            <p:cNvSpPr>
              <a:spLocks/>
            </p:cNvSpPr>
            <p:nvPr/>
          </p:nvSpPr>
          <p:spPr bwMode="auto">
            <a:xfrm>
              <a:off x="-333" y="1193"/>
              <a:ext cx="24" cy="32"/>
            </a:xfrm>
            <a:custGeom>
              <a:avLst/>
              <a:gdLst>
                <a:gd name="T0" fmla="*/ 38 w 39"/>
                <a:gd name="T1" fmla="*/ 14 h 52"/>
                <a:gd name="T2" fmla="*/ 32 w 39"/>
                <a:gd name="T3" fmla="*/ 14 h 52"/>
                <a:gd name="T4" fmla="*/ 30 w 39"/>
                <a:gd name="T5" fmla="*/ 6 h 52"/>
                <a:gd name="T6" fmla="*/ 20 w 39"/>
                <a:gd name="T7" fmla="*/ 5 h 52"/>
                <a:gd name="T8" fmla="*/ 9 w 39"/>
                <a:gd name="T9" fmla="*/ 6 h 52"/>
                <a:gd name="T10" fmla="*/ 6 w 39"/>
                <a:gd name="T11" fmla="*/ 13 h 52"/>
                <a:gd name="T12" fmla="*/ 8 w 39"/>
                <a:gd name="T13" fmla="*/ 21 h 52"/>
                <a:gd name="T14" fmla="*/ 20 w 39"/>
                <a:gd name="T15" fmla="*/ 23 h 52"/>
                <a:gd name="T16" fmla="*/ 36 w 39"/>
                <a:gd name="T17" fmla="*/ 26 h 52"/>
                <a:gd name="T18" fmla="*/ 39 w 39"/>
                <a:gd name="T19" fmla="*/ 37 h 52"/>
                <a:gd name="T20" fmla="*/ 35 w 39"/>
                <a:gd name="T21" fmla="*/ 50 h 52"/>
                <a:gd name="T22" fmla="*/ 19 w 39"/>
                <a:gd name="T23" fmla="*/ 52 h 52"/>
                <a:gd name="T24" fmla="*/ 4 w 39"/>
                <a:gd name="T25" fmla="*/ 50 h 52"/>
                <a:gd name="T26" fmla="*/ 0 w 39"/>
                <a:gd name="T27" fmla="*/ 38 h 52"/>
                <a:gd name="T28" fmla="*/ 0 w 39"/>
                <a:gd name="T29" fmla="*/ 36 h 52"/>
                <a:gd name="T30" fmla="*/ 6 w 39"/>
                <a:gd name="T31" fmla="*/ 36 h 52"/>
                <a:gd name="T32" fmla="*/ 6 w 39"/>
                <a:gd name="T33" fmla="*/ 37 h 52"/>
                <a:gd name="T34" fmla="*/ 8 w 39"/>
                <a:gd name="T35" fmla="*/ 46 h 52"/>
                <a:gd name="T36" fmla="*/ 19 w 39"/>
                <a:gd name="T37" fmla="*/ 47 h 52"/>
                <a:gd name="T38" fmla="*/ 31 w 39"/>
                <a:gd name="T39" fmla="*/ 46 h 52"/>
                <a:gd name="T40" fmla="*/ 33 w 39"/>
                <a:gd name="T41" fmla="*/ 37 h 52"/>
                <a:gd name="T42" fmla="*/ 32 w 39"/>
                <a:gd name="T43" fmla="*/ 30 h 52"/>
                <a:gd name="T44" fmla="*/ 25 w 39"/>
                <a:gd name="T45" fmla="*/ 29 h 52"/>
                <a:gd name="T46" fmla="*/ 19 w 39"/>
                <a:gd name="T47" fmla="*/ 28 h 52"/>
                <a:gd name="T48" fmla="*/ 13 w 39"/>
                <a:gd name="T49" fmla="*/ 28 h 52"/>
                <a:gd name="T50" fmla="*/ 0 w 39"/>
                <a:gd name="T51" fmla="*/ 14 h 52"/>
                <a:gd name="T52" fmla="*/ 4 w 39"/>
                <a:gd name="T53" fmla="*/ 3 h 52"/>
                <a:gd name="T54" fmla="*/ 19 w 39"/>
                <a:gd name="T55" fmla="*/ 0 h 52"/>
                <a:gd name="T56" fmla="*/ 35 w 39"/>
                <a:gd name="T57" fmla="*/ 2 h 52"/>
                <a:gd name="T58" fmla="*/ 38 w 39"/>
                <a:gd name="T59"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 h="52">
                  <a:moveTo>
                    <a:pt x="38" y="14"/>
                  </a:moveTo>
                  <a:cubicBezTo>
                    <a:pt x="32" y="14"/>
                    <a:pt x="32" y="14"/>
                    <a:pt x="32" y="14"/>
                  </a:cubicBezTo>
                  <a:cubicBezTo>
                    <a:pt x="32" y="10"/>
                    <a:pt x="32" y="7"/>
                    <a:pt x="30" y="6"/>
                  </a:cubicBezTo>
                  <a:cubicBezTo>
                    <a:pt x="29" y="5"/>
                    <a:pt x="26" y="5"/>
                    <a:pt x="20" y="5"/>
                  </a:cubicBezTo>
                  <a:cubicBezTo>
                    <a:pt x="14" y="5"/>
                    <a:pt x="10" y="5"/>
                    <a:pt x="9" y="6"/>
                  </a:cubicBezTo>
                  <a:cubicBezTo>
                    <a:pt x="7" y="7"/>
                    <a:pt x="6" y="10"/>
                    <a:pt x="6" y="13"/>
                  </a:cubicBezTo>
                  <a:cubicBezTo>
                    <a:pt x="6" y="17"/>
                    <a:pt x="7" y="20"/>
                    <a:pt x="8" y="21"/>
                  </a:cubicBezTo>
                  <a:cubicBezTo>
                    <a:pt x="9" y="22"/>
                    <a:pt x="13" y="22"/>
                    <a:pt x="20" y="23"/>
                  </a:cubicBezTo>
                  <a:cubicBezTo>
                    <a:pt x="28" y="23"/>
                    <a:pt x="34" y="24"/>
                    <a:pt x="36" y="26"/>
                  </a:cubicBezTo>
                  <a:cubicBezTo>
                    <a:pt x="38" y="28"/>
                    <a:pt x="39" y="31"/>
                    <a:pt x="39" y="37"/>
                  </a:cubicBezTo>
                  <a:cubicBezTo>
                    <a:pt x="39" y="44"/>
                    <a:pt x="38" y="48"/>
                    <a:pt x="35" y="50"/>
                  </a:cubicBezTo>
                  <a:cubicBezTo>
                    <a:pt x="33" y="51"/>
                    <a:pt x="27" y="52"/>
                    <a:pt x="19" y="52"/>
                  </a:cubicBezTo>
                  <a:cubicBezTo>
                    <a:pt x="11" y="52"/>
                    <a:pt x="6" y="51"/>
                    <a:pt x="4" y="50"/>
                  </a:cubicBezTo>
                  <a:cubicBezTo>
                    <a:pt x="1" y="48"/>
                    <a:pt x="0" y="44"/>
                    <a:pt x="0" y="38"/>
                  </a:cubicBezTo>
                  <a:cubicBezTo>
                    <a:pt x="0" y="36"/>
                    <a:pt x="0" y="36"/>
                    <a:pt x="0" y="36"/>
                  </a:cubicBezTo>
                  <a:cubicBezTo>
                    <a:pt x="6" y="36"/>
                    <a:pt x="6" y="36"/>
                    <a:pt x="6" y="36"/>
                  </a:cubicBezTo>
                  <a:cubicBezTo>
                    <a:pt x="6" y="37"/>
                    <a:pt x="6" y="37"/>
                    <a:pt x="6" y="37"/>
                  </a:cubicBezTo>
                  <a:cubicBezTo>
                    <a:pt x="6" y="42"/>
                    <a:pt x="6" y="45"/>
                    <a:pt x="8" y="46"/>
                  </a:cubicBezTo>
                  <a:cubicBezTo>
                    <a:pt x="9" y="47"/>
                    <a:pt x="13" y="47"/>
                    <a:pt x="19" y="47"/>
                  </a:cubicBezTo>
                  <a:cubicBezTo>
                    <a:pt x="25" y="47"/>
                    <a:pt x="30" y="47"/>
                    <a:pt x="31" y="46"/>
                  </a:cubicBezTo>
                  <a:cubicBezTo>
                    <a:pt x="33" y="45"/>
                    <a:pt x="33" y="42"/>
                    <a:pt x="33" y="37"/>
                  </a:cubicBezTo>
                  <a:cubicBezTo>
                    <a:pt x="33" y="34"/>
                    <a:pt x="33" y="32"/>
                    <a:pt x="32" y="30"/>
                  </a:cubicBezTo>
                  <a:cubicBezTo>
                    <a:pt x="31" y="29"/>
                    <a:pt x="29" y="29"/>
                    <a:pt x="25" y="29"/>
                  </a:cubicBezTo>
                  <a:cubicBezTo>
                    <a:pt x="19" y="28"/>
                    <a:pt x="19" y="28"/>
                    <a:pt x="19" y="28"/>
                  </a:cubicBezTo>
                  <a:cubicBezTo>
                    <a:pt x="13" y="28"/>
                    <a:pt x="13" y="28"/>
                    <a:pt x="13" y="28"/>
                  </a:cubicBezTo>
                  <a:cubicBezTo>
                    <a:pt x="5" y="27"/>
                    <a:pt x="0" y="23"/>
                    <a:pt x="0" y="14"/>
                  </a:cubicBezTo>
                  <a:cubicBezTo>
                    <a:pt x="0" y="8"/>
                    <a:pt x="2" y="5"/>
                    <a:pt x="4" y="3"/>
                  </a:cubicBezTo>
                  <a:cubicBezTo>
                    <a:pt x="7" y="1"/>
                    <a:pt x="12" y="0"/>
                    <a:pt x="19" y="0"/>
                  </a:cubicBezTo>
                  <a:cubicBezTo>
                    <a:pt x="27" y="0"/>
                    <a:pt x="32" y="1"/>
                    <a:pt x="35" y="2"/>
                  </a:cubicBezTo>
                  <a:cubicBezTo>
                    <a:pt x="37" y="4"/>
                    <a:pt x="38" y="8"/>
                    <a:pt x="38" y="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p:nvSpPr>
          <p:spPr bwMode="auto">
            <a:xfrm>
              <a:off x="-278" y="1193"/>
              <a:ext cx="26" cy="32"/>
            </a:xfrm>
            <a:custGeom>
              <a:avLst/>
              <a:gdLst>
                <a:gd name="T0" fmla="*/ 21 w 43"/>
                <a:gd name="T1" fmla="*/ 26 h 52"/>
                <a:gd name="T2" fmla="*/ 43 w 43"/>
                <a:gd name="T3" fmla="*/ 26 h 52"/>
                <a:gd name="T4" fmla="*/ 43 w 43"/>
                <a:gd name="T5" fmla="*/ 32 h 52"/>
                <a:gd name="T6" fmla="*/ 40 w 43"/>
                <a:gd name="T7" fmla="*/ 49 h 52"/>
                <a:gd name="T8" fmla="*/ 22 w 43"/>
                <a:gd name="T9" fmla="*/ 52 h 52"/>
                <a:gd name="T10" fmla="*/ 4 w 43"/>
                <a:gd name="T11" fmla="*/ 48 h 52"/>
                <a:gd name="T12" fmla="*/ 0 w 43"/>
                <a:gd name="T13" fmla="*/ 31 h 52"/>
                <a:gd name="T14" fmla="*/ 0 w 43"/>
                <a:gd name="T15" fmla="*/ 23 h 52"/>
                <a:gd name="T16" fmla="*/ 0 w 43"/>
                <a:gd name="T17" fmla="*/ 19 h 52"/>
                <a:gd name="T18" fmla="*/ 5 w 43"/>
                <a:gd name="T19" fmla="*/ 3 h 52"/>
                <a:gd name="T20" fmla="*/ 22 w 43"/>
                <a:gd name="T21" fmla="*/ 0 h 52"/>
                <a:gd name="T22" fmla="*/ 39 w 43"/>
                <a:gd name="T23" fmla="*/ 2 h 52"/>
                <a:gd name="T24" fmla="*/ 43 w 43"/>
                <a:gd name="T25" fmla="*/ 13 h 52"/>
                <a:gd name="T26" fmla="*/ 43 w 43"/>
                <a:gd name="T27" fmla="*/ 15 h 52"/>
                <a:gd name="T28" fmla="*/ 37 w 43"/>
                <a:gd name="T29" fmla="*/ 15 h 52"/>
                <a:gd name="T30" fmla="*/ 37 w 43"/>
                <a:gd name="T31" fmla="*/ 14 h 52"/>
                <a:gd name="T32" fmla="*/ 35 w 43"/>
                <a:gd name="T33" fmla="*/ 6 h 52"/>
                <a:gd name="T34" fmla="*/ 21 w 43"/>
                <a:gd name="T35" fmla="*/ 5 h 52"/>
                <a:gd name="T36" fmla="*/ 8 w 43"/>
                <a:gd name="T37" fmla="*/ 7 h 52"/>
                <a:gd name="T38" fmla="*/ 6 w 43"/>
                <a:gd name="T39" fmla="*/ 19 h 52"/>
                <a:gd name="T40" fmla="*/ 6 w 43"/>
                <a:gd name="T41" fmla="*/ 26 h 52"/>
                <a:gd name="T42" fmla="*/ 6 w 43"/>
                <a:gd name="T43" fmla="*/ 33 h 52"/>
                <a:gd name="T44" fmla="*/ 9 w 43"/>
                <a:gd name="T45" fmla="*/ 45 h 52"/>
                <a:gd name="T46" fmla="*/ 24 w 43"/>
                <a:gd name="T47" fmla="*/ 47 h 52"/>
                <a:gd name="T48" fmla="*/ 35 w 43"/>
                <a:gd name="T49" fmla="*/ 45 h 52"/>
                <a:gd name="T50" fmla="*/ 38 w 43"/>
                <a:gd name="T51" fmla="*/ 34 h 52"/>
                <a:gd name="T52" fmla="*/ 37 w 43"/>
                <a:gd name="T53" fmla="*/ 31 h 52"/>
                <a:gd name="T54" fmla="*/ 21 w 43"/>
                <a:gd name="T55" fmla="*/ 31 h 52"/>
                <a:gd name="T56" fmla="*/ 21 w 43"/>
                <a:gd name="T5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52">
                  <a:moveTo>
                    <a:pt x="21" y="26"/>
                  </a:moveTo>
                  <a:cubicBezTo>
                    <a:pt x="43" y="26"/>
                    <a:pt x="43" y="26"/>
                    <a:pt x="43" y="26"/>
                  </a:cubicBezTo>
                  <a:cubicBezTo>
                    <a:pt x="43" y="27"/>
                    <a:pt x="43" y="29"/>
                    <a:pt x="43" y="32"/>
                  </a:cubicBezTo>
                  <a:cubicBezTo>
                    <a:pt x="43" y="41"/>
                    <a:pt x="42" y="47"/>
                    <a:pt x="40" y="49"/>
                  </a:cubicBezTo>
                  <a:cubicBezTo>
                    <a:pt x="37" y="51"/>
                    <a:pt x="31" y="52"/>
                    <a:pt x="22" y="52"/>
                  </a:cubicBezTo>
                  <a:cubicBezTo>
                    <a:pt x="13" y="52"/>
                    <a:pt x="7" y="51"/>
                    <a:pt x="4" y="48"/>
                  </a:cubicBezTo>
                  <a:cubicBezTo>
                    <a:pt x="2" y="46"/>
                    <a:pt x="0" y="40"/>
                    <a:pt x="0" y="31"/>
                  </a:cubicBezTo>
                  <a:cubicBezTo>
                    <a:pt x="0" y="23"/>
                    <a:pt x="0" y="23"/>
                    <a:pt x="0" y="23"/>
                  </a:cubicBezTo>
                  <a:cubicBezTo>
                    <a:pt x="0" y="19"/>
                    <a:pt x="0" y="19"/>
                    <a:pt x="0" y="19"/>
                  </a:cubicBezTo>
                  <a:cubicBezTo>
                    <a:pt x="0" y="11"/>
                    <a:pt x="2" y="6"/>
                    <a:pt x="5" y="3"/>
                  </a:cubicBezTo>
                  <a:cubicBezTo>
                    <a:pt x="8" y="1"/>
                    <a:pt x="13" y="0"/>
                    <a:pt x="22" y="0"/>
                  </a:cubicBezTo>
                  <a:cubicBezTo>
                    <a:pt x="31" y="0"/>
                    <a:pt x="37" y="0"/>
                    <a:pt x="39" y="2"/>
                  </a:cubicBezTo>
                  <a:cubicBezTo>
                    <a:pt x="42" y="4"/>
                    <a:pt x="43" y="7"/>
                    <a:pt x="43" y="13"/>
                  </a:cubicBezTo>
                  <a:cubicBezTo>
                    <a:pt x="43" y="15"/>
                    <a:pt x="43" y="15"/>
                    <a:pt x="43" y="15"/>
                  </a:cubicBezTo>
                  <a:cubicBezTo>
                    <a:pt x="37" y="15"/>
                    <a:pt x="37" y="15"/>
                    <a:pt x="37" y="15"/>
                  </a:cubicBezTo>
                  <a:cubicBezTo>
                    <a:pt x="37" y="14"/>
                    <a:pt x="37" y="14"/>
                    <a:pt x="37" y="14"/>
                  </a:cubicBezTo>
                  <a:cubicBezTo>
                    <a:pt x="37" y="10"/>
                    <a:pt x="36" y="7"/>
                    <a:pt x="35" y="6"/>
                  </a:cubicBezTo>
                  <a:cubicBezTo>
                    <a:pt x="33" y="5"/>
                    <a:pt x="28" y="5"/>
                    <a:pt x="21" y="5"/>
                  </a:cubicBezTo>
                  <a:cubicBezTo>
                    <a:pt x="14" y="5"/>
                    <a:pt x="10" y="5"/>
                    <a:pt x="8" y="7"/>
                  </a:cubicBezTo>
                  <a:cubicBezTo>
                    <a:pt x="7" y="9"/>
                    <a:pt x="6" y="13"/>
                    <a:pt x="6" y="19"/>
                  </a:cubicBezTo>
                  <a:cubicBezTo>
                    <a:pt x="6" y="26"/>
                    <a:pt x="6" y="26"/>
                    <a:pt x="6" y="26"/>
                  </a:cubicBezTo>
                  <a:cubicBezTo>
                    <a:pt x="6" y="33"/>
                    <a:pt x="6" y="33"/>
                    <a:pt x="6" y="33"/>
                  </a:cubicBezTo>
                  <a:cubicBezTo>
                    <a:pt x="6" y="40"/>
                    <a:pt x="7" y="44"/>
                    <a:pt x="9" y="45"/>
                  </a:cubicBezTo>
                  <a:cubicBezTo>
                    <a:pt x="11" y="47"/>
                    <a:pt x="16" y="47"/>
                    <a:pt x="24" y="47"/>
                  </a:cubicBezTo>
                  <a:cubicBezTo>
                    <a:pt x="30" y="47"/>
                    <a:pt x="34" y="47"/>
                    <a:pt x="35" y="45"/>
                  </a:cubicBezTo>
                  <a:cubicBezTo>
                    <a:pt x="37" y="44"/>
                    <a:pt x="38" y="40"/>
                    <a:pt x="38" y="34"/>
                  </a:cubicBezTo>
                  <a:cubicBezTo>
                    <a:pt x="38" y="34"/>
                    <a:pt x="37" y="33"/>
                    <a:pt x="37" y="31"/>
                  </a:cubicBezTo>
                  <a:cubicBezTo>
                    <a:pt x="21" y="31"/>
                    <a:pt x="21" y="31"/>
                    <a:pt x="21" y="31"/>
                  </a:cubicBezTo>
                  <a:lnTo>
                    <a:pt x="21"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p:cNvSpPr>
              <a:spLocks noEditPoints="1"/>
            </p:cNvSpPr>
            <p:nvPr/>
          </p:nvSpPr>
          <p:spPr bwMode="auto">
            <a:xfrm>
              <a:off x="-239" y="1193"/>
              <a:ext cx="24" cy="32"/>
            </a:xfrm>
            <a:custGeom>
              <a:avLst/>
              <a:gdLst>
                <a:gd name="T0" fmla="*/ 0 w 40"/>
                <a:gd name="T1" fmla="*/ 52 h 52"/>
                <a:gd name="T2" fmla="*/ 0 w 40"/>
                <a:gd name="T3" fmla="*/ 0 h 52"/>
                <a:gd name="T4" fmla="*/ 25 w 40"/>
                <a:gd name="T5" fmla="*/ 0 h 52"/>
                <a:gd name="T6" fmla="*/ 37 w 40"/>
                <a:gd name="T7" fmla="*/ 3 h 52"/>
                <a:gd name="T8" fmla="*/ 40 w 40"/>
                <a:gd name="T9" fmla="*/ 15 h 52"/>
                <a:gd name="T10" fmla="*/ 38 w 40"/>
                <a:gd name="T11" fmla="*/ 25 h 52"/>
                <a:gd name="T12" fmla="*/ 31 w 40"/>
                <a:gd name="T13" fmla="*/ 29 h 52"/>
                <a:gd name="T14" fmla="*/ 31 w 40"/>
                <a:gd name="T15" fmla="*/ 29 h 52"/>
                <a:gd name="T16" fmla="*/ 39 w 40"/>
                <a:gd name="T17" fmla="*/ 39 h 52"/>
                <a:gd name="T18" fmla="*/ 39 w 40"/>
                <a:gd name="T19" fmla="*/ 52 h 52"/>
                <a:gd name="T20" fmla="*/ 34 w 40"/>
                <a:gd name="T21" fmla="*/ 52 h 52"/>
                <a:gd name="T22" fmla="*/ 34 w 40"/>
                <a:gd name="T23" fmla="*/ 40 h 52"/>
                <a:gd name="T24" fmla="*/ 26 w 40"/>
                <a:gd name="T25" fmla="*/ 31 h 52"/>
                <a:gd name="T26" fmla="*/ 24 w 40"/>
                <a:gd name="T27" fmla="*/ 31 h 52"/>
                <a:gd name="T28" fmla="*/ 6 w 40"/>
                <a:gd name="T29" fmla="*/ 31 h 52"/>
                <a:gd name="T30" fmla="*/ 6 w 40"/>
                <a:gd name="T31" fmla="*/ 52 h 52"/>
                <a:gd name="T32" fmla="*/ 0 w 40"/>
                <a:gd name="T33" fmla="*/ 52 h 52"/>
                <a:gd name="T34" fmla="*/ 6 w 40"/>
                <a:gd name="T35" fmla="*/ 26 h 52"/>
                <a:gd name="T36" fmla="*/ 23 w 40"/>
                <a:gd name="T37" fmla="*/ 26 h 52"/>
                <a:gd name="T38" fmla="*/ 32 w 40"/>
                <a:gd name="T39" fmla="*/ 24 h 52"/>
                <a:gd name="T40" fmla="*/ 35 w 40"/>
                <a:gd name="T41" fmla="*/ 16 h 52"/>
                <a:gd name="T42" fmla="*/ 33 w 40"/>
                <a:gd name="T43" fmla="*/ 7 h 52"/>
                <a:gd name="T44" fmla="*/ 25 w 40"/>
                <a:gd name="T45" fmla="*/ 5 h 52"/>
                <a:gd name="T46" fmla="*/ 6 w 40"/>
                <a:gd name="T47" fmla="*/ 5 h 52"/>
                <a:gd name="T48" fmla="*/ 6 w 40"/>
                <a:gd name="T49"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52">
                  <a:moveTo>
                    <a:pt x="0" y="52"/>
                  </a:moveTo>
                  <a:cubicBezTo>
                    <a:pt x="0" y="0"/>
                    <a:pt x="0" y="0"/>
                    <a:pt x="0" y="0"/>
                  </a:cubicBezTo>
                  <a:cubicBezTo>
                    <a:pt x="25" y="0"/>
                    <a:pt x="25" y="0"/>
                    <a:pt x="25" y="0"/>
                  </a:cubicBezTo>
                  <a:cubicBezTo>
                    <a:pt x="31" y="0"/>
                    <a:pt x="34" y="1"/>
                    <a:pt x="37" y="3"/>
                  </a:cubicBezTo>
                  <a:cubicBezTo>
                    <a:pt x="39" y="6"/>
                    <a:pt x="40" y="9"/>
                    <a:pt x="40" y="15"/>
                  </a:cubicBezTo>
                  <a:cubicBezTo>
                    <a:pt x="40" y="20"/>
                    <a:pt x="40" y="23"/>
                    <a:pt x="38" y="25"/>
                  </a:cubicBezTo>
                  <a:cubicBezTo>
                    <a:pt x="37" y="27"/>
                    <a:pt x="35" y="28"/>
                    <a:pt x="31" y="29"/>
                  </a:cubicBezTo>
                  <a:cubicBezTo>
                    <a:pt x="31" y="29"/>
                    <a:pt x="31" y="29"/>
                    <a:pt x="31" y="29"/>
                  </a:cubicBezTo>
                  <a:cubicBezTo>
                    <a:pt x="37" y="29"/>
                    <a:pt x="39" y="32"/>
                    <a:pt x="39" y="39"/>
                  </a:cubicBezTo>
                  <a:cubicBezTo>
                    <a:pt x="39" y="52"/>
                    <a:pt x="39" y="52"/>
                    <a:pt x="39" y="52"/>
                  </a:cubicBezTo>
                  <a:cubicBezTo>
                    <a:pt x="34" y="52"/>
                    <a:pt x="34" y="52"/>
                    <a:pt x="34" y="52"/>
                  </a:cubicBezTo>
                  <a:cubicBezTo>
                    <a:pt x="34" y="40"/>
                    <a:pt x="34" y="40"/>
                    <a:pt x="34" y="40"/>
                  </a:cubicBezTo>
                  <a:cubicBezTo>
                    <a:pt x="34" y="34"/>
                    <a:pt x="31" y="31"/>
                    <a:pt x="26" y="31"/>
                  </a:cubicBezTo>
                  <a:cubicBezTo>
                    <a:pt x="24" y="31"/>
                    <a:pt x="24" y="31"/>
                    <a:pt x="24" y="31"/>
                  </a:cubicBezTo>
                  <a:cubicBezTo>
                    <a:pt x="6" y="31"/>
                    <a:pt x="6" y="31"/>
                    <a:pt x="6" y="31"/>
                  </a:cubicBezTo>
                  <a:cubicBezTo>
                    <a:pt x="6" y="52"/>
                    <a:pt x="6" y="52"/>
                    <a:pt x="6" y="52"/>
                  </a:cubicBezTo>
                  <a:lnTo>
                    <a:pt x="0" y="52"/>
                  </a:lnTo>
                  <a:close/>
                  <a:moveTo>
                    <a:pt x="6" y="26"/>
                  </a:moveTo>
                  <a:cubicBezTo>
                    <a:pt x="23" y="26"/>
                    <a:pt x="23" y="26"/>
                    <a:pt x="23" y="26"/>
                  </a:cubicBezTo>
                  <a:cubicBezTo>
                    <a:pt x="28" y="26"/>
                    <a:pt x="31" y="25"/>
                    <a:pt x="32" y="24"/>
                  </a:cubicBezTo>
                  <a:cubicBezTo>
                    <a:pt x="34" y="23"/>
                    <a:pt x="35" y="20"/>
                    <a:pt x="35" y="16"/>
                  </a:cubicBezTo>
                  <a:cubicBezTo>
                    <a:pt x="35" y="12"/>
                    <a:pt x="34" y="9"/>
                    <a:pt x="33" y="7"/>
                  </a:cubicBezTo>
                  <a:cubicBezTo>
                    <a:pt x="32" y="6"/>
                    <a:pt x="29" y="5"/>
                    <a:pt x="25" y="5"/>
                  </a:cubicBezTo>
                  <a:cubicBezTo>
                    <a:pt x="6" y="5"/>
                    <a:pt x="6" y="5"/>
                    <a:pt x="6" y="5"/>
                  </a:cubicBezTo>
                  <a:lnTo>
                    <a:pt x="6"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p:cNvSpPr>
              <a:spLocks noEditPoints="1"/>
            </p:cNvSpPr>
            <p:nvPr/>
          </p:nvSpPr>
          <p:spPr bwMode="auto">
            <a:xfrm>
              <a:off x="-202" y="1193"/>
              <a:ext cx="26" cy="32"/>
            </a:xfrm>
            <a:custGeom>
              <a:avLst/>
              <a:gdLst>
                <a:gd name="T0" fmla="*/ 22 w 44"/>
                <a:gd name="T1" fmla="*/ 0 h 52"/>
                <a:gd name="T2" fmla="*/ 40 w 44"/>
                <a:gd name="T3" fmla="*/ 4 h 52"/>
                <a:gd name="T4" fmla="*/ 44 w 44"/>
                <a:gd name="T5" fmla="*/ 25 h 52"/>
                <a:gd name="T6" fmla="*/ 40 w 44"/>
                <a:gd name="T7" fmla="*/ 48 h 52"/>
                <a:gd name="T8" fmla="*/ 22 w 44"/>
                <a:gd name="T9" fmla="*/ 52 h 52"/>
                <a:gd name="T10" fmla="*/ 3 w 44"/>
                <a:gd name="T11" fmla="*/ 48 h 52"/>
                <a:gd name="T12" fmla="*/ 0 w 44"/>
                <a:gd name="T13" fmla="*/ 26 h 52"/>
                <a:gd name="T14" fmla="*/ 0 w 44"/>
                <a:gd name="T15" fmla="*/ 22 h 52"/>
                <a:gd name="T16" fmla="*/ 0 w 44"/>
                <a:gd name="T17" fmla="*/ 17 h 52"/>
                <a:gd name="T18" fmla="*/ 4 w 44"/>
                <a:gd name="T19" fmla="*/ 3 h 52"/>
                <a:gd name="T20" fmla="*/ 22 w 44"/>
                <a:gd name="T21" fmla="*/ 0 h 52"/>
                <a:gd name="T22" fmla="*/ 22 w 44"/>
                <a:gd name="T23" fmla="*/ 5 h 52"/>
                <a:gd name="T24" fmla="*/ 7 w 44"/>
                <a:gd name="T25" fmla="*/ 7 h 52"/>
                <a:gd name="T26" fmla="*/ 5 w 44"/>
                <a:gd name="T27" fmla="*/ 26 h 52"/>
                <a:gd name="T28" fmla="*/ 7 w 44"/>
                <a:gd name="T29" fmla="*/ 45 h 52"/>
                <a:gd name="T30" fmla="*/ 22 w 44"/>
                <a:gd name="T31" fmla="*/ 47 h 52"/>
                <a:gd name="T32" fmla="*/ 36 w 44"/>
                <a:gd name="T33" fmla="*/ 45 h 52"/>
                <a:gd name="T34" fmla="*/ 38 w 44"/>
                <a:gd name="T35" fmla="*/ 26 h 52"/>
                <a:gd name="T36" fmla="*/ 38 w 44"/>
                <a:gd name="T37" fmla="*/ 23 h 52"/>
                <a:gd name="T38" fmla="*/ 38 w 44"/>
                <a:gd name="T39" fmla="*/ 18 h 52"/>
                <a:gd name="T40" fmla="*/ 35 w 44"/>
                <a:gd name="T41" fmla="*/ 7 h 52"/>
                <a:gd name="T42" fmla="*/ 22 w 44"/>
                <a:gd name="T43"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52">
                  <a:moveTo>
                    <a:pt x="22" y="0"/>
                  </a:moveTo>
                  <a:cubicBezTo>
                    <a:pt x="31" y="0"/>
                    <a:pt x="37" y="1"/>
                    <a:pt x="40" y="4"/>
                  </a:cubicBezTo>
                  <a:cubicBezTo>
                    <a:pt x="42" y="7"/>
                    <a:pt x="44" y="14"/>
                    <a:pt x="44" y="25"/>
                  </a:cubicBezTo>
                  <a:cubicBezTo>
                    <a:pt x="44" y="38"/>
                    <a:pt x="42" y="45"/>
                    <a:pt x="40" y="48"/>
                  </a:cubicBezTo>
                  <a:cubicBezTo>
                    <a:pt x="38" y="51"/>
                    <a:pt x="32" y="52"/>
                    <a:pt x="22" y="52"/>
                  </a:cubicBezTo>
                  <a:cubicBezTo>
                    <a:pt x="12" y="52"/>
                    <a:pt x="6" y="51"/>
                    <a:pt x="3" y="48"/>
                  </a:cubicBezTo>
                  <a:cubicBezTo>
                    <a:pt x="1" y="45"/>
                    <a:pt x="0" y="38"/>
                    <a:pt x="0" y="26"/>
                  </a:cubicBezTo>
                  <a:cubicBezTo>
                    <a:pt x="0" y="22"/>
                    <a:pt x="0" y="22"/>
                    <a:pt x="0" y="22"/>
                  </a:cubicBezTo>
                  <a:cubicBezTo>
                    <a:pt x="0" y="17"/>
                    <a:pt x="0" y="17"/>
                    <a:pt x="0" y="17"/>
                  </a:cubicBezTo>
                  <a:cubicBezTo>
                    <a:pt x="0" y="11"/>
                    <a:pt x="1" y="6"/>
                    <a:pt x="4" y="3"/>
                  </a:cubicBezTo>
                  <a:cubicBezTo>
                    <a:pt x="7" y="1"/>
                    <a:pt x="13" y="0"/>
                    <a:pt x="22" y="0"/>
                  </a:cubicBezTo>
                  <a:close/>
                  <a:moveTo>
                    <a:pt x="22" y="5"/>
                  </a:moveTo>
                  <a:cubicBezTo>
                    <a:pt x="13" y="5"/>
                    <a:pt x="9" y="5"/>
                    <a:pt x="7" y="7"/>
                  </a:cubicBezTo>
                  <a:cubicBezTo>
                    <a:pt x="6" y="9"/>
                    <a:pt x="5" y="15"/>
                    <a:pt x="5" y="26"/>
                  </a:cubicBezTo>
                  <a:cubicBezTo>
                    <a:pt x="5" y="37"/>
                    <a:pt x="6" y="43"/>
                    <a:pt x="7" y="45"/>
                  </a:cubicBezTo>
                  <a:cubicBezTo>
                    <a:pt x="9" y="47"/>
                    <a:pt x="13" y="47"/>
                    <a:pt x="22" y="47"/>
                  </a:cubicBezTo>
                  <a:cubicBezTo>
                    <a:pt x="30" y="47"/>
                    <a:pt x="35" y="47"/>
                    <a:pt x="36" y="45"/>
                  </a:cubicBezTo>
                  <a:cubicBezTo>
                    <a:pt x="37" y="43"/>
                    <a:pt x="38" y="37"/>
                    <a:pt x="38" y="26"/>
                  </a:cubicBezTo>
                  <a:cubicBezTo>
                    <a:pt x="38" y="23"/>
                    <a:pt x="38" y="23"/>
                    <a:pt x="38" y="23"/>
                  </a:cubicBezTo>
                  <a:cubicBezTo>
                    <a:pt x="38" y="18"/>
                    <a:pt x="38" y="18"/>
                    <a:pt x="38" y="18"/>
                  </a:cubicBezTo>
                  <a:cubicBezTo>
                    <a:pt x="38" y="12"/>
                    <a:pt x="37" y="8"/>
                    <a:pt x="35" y="7"/>
                  </a:cubicBezTo>
                  <a:cubicBezTo>
                    <a:pt x="33" y="5"/>
                    <a:pt x="29" y="5"/>
                    <a:pt x="22"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9"/>
            <p:cNvSpPr>
              <a:spLocks/>
            </p:cNvSpPr>
            <p:nvPr/>
          </p:nvSpPr>
          <p:spPr bwMode="auto">
            <a:xfrm>
              <a:off x="-164" y="1193"/>
              <a:ext cx="25" cy="32"/>
            </a:xfrm>
            <a:custGeom>
              <a:avLst/>
              <a:gdLst>
                <a:gd name="T0" fmla="*/ 35 w 41"/>
                <a:gd name="T1" fmla="*/ 0 h 52"/>
                <a:gd name="T2" fmla="*/ 41 w 41"/>
                <a:gd name="T3" fmla="*/ 0 h 52"/>
                <a:gd name="T4" fmla="*/ 41 w 41"/>
                <a:gd name="T5" fmla="*/ 36 h 52"/>
                <a:gd name="T6" fmla="*/ 37 w 41"/>
                <a:gd name="T7" fmla="*/ 49 h 52"/>
                <a:gd name="T8" fmla="*/ 21 w 41"/>
                <a:gd name="T9" fmla="*/ 52 h 52"/>
                <a:gd name="T10" fmla="*/ 5 w 41"/>
                <a:gd name="T11" fmla="*/ 49 h 52"/>
                <a:gd name="T12" fmla="*/ 0 w 41"/>
                <a:gd name="T13" fmla="*/ 38 h 52"/>
                <a:gd name="T14" fmla="*/ 0 w 41"/>
                <a:gd name="T15" fmla="*/ 36 h 52"/>
                <a:gd name="T16" fmla="*/ 0 w 41"/>
                <a:gd name="T17" fmla="*/ 0 h 52"/>
                <a:gd name="T18" fmla="*/ 6 w 41"/>
                <a:gd name="T19" fmla="*/ 0 h 52"/>
                <a:gd name="T20" fmla="*/ 6 w 41"/>
                <a:gd name="T21" fmla="*/ 36 h 52"/>
                <a:gd name="T22" fmla="*/ 9 w 41"/>
                <a:gd name="T23" fmla="*/ 46 h 52"/>
                <a:gd name="T24" fmla="*/ 20 w 41"/>
                <a:gd name="T25" fmla="*/ 47 h 52"/>
                <a:gd name="T26" fmla="*/ 33 w 41"/>
                <a:gd name="T27" fmla="*/ 46 h 52"/>
                <a:gd name="T28" fmla="*/ 35 w 41"/>
                <a:gd name="T29" fmla="*/ 36 h 52"/>
                <a:gd name="T30" fmla="*/ 35 w 41"/>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52">
                  <a:moveTo>
                    <a:pt x="35" y="0"/>
                  </a:moveTo>
                  <a:cubicBezTo>
                    <a:pt x="41" y="0"/>
                    <a:pt x="41" y="0"/>
                    <a:pt x="41" y="0"/>
                  </a:cubicBezTo>
                  <a:cubicBezTo>
                    <a:pt x="41" y="36"/>
                    <a:pt x="41" y="36"/>
                    <a:pt x="41" y="36"/>
                  </a:cubicBezTo>
                  <a:cubicBezTo>
                    <a:pt x="41" y="43"/>
                    <a:pt x="40" y="47"/>
                    <a:pt x="37" y="49"/>
                  </a:cubicBezTo>
                  <a:cubicBezTo>
                    <a:pt x="35" y="51"/>
                    <a:pt x="29" y="52"/>
                    <a:pt x="21" y="52"/>
                  </a:cubicBezTo>
                  <a:cubicBezTo>
                    <a:pt x="13" y="52"/>
                    <a:pt x="7" y="51"/>
                    <a:pt x="5" y="49"/>
                  </a:cubicBezTo>
                  <a:cubicBezTo>
                    <a:pt x="2" y="47"/>
                    <a:pt x="0" y="44"/>
                    <a:pt x="0" y="38"/>
                  </a:cubicBezTo>
                  <a:cubicBezTo>
                    <a:pt x="0" y="36"/>
                    <a:pt x="0" y="36"/>
                    <a:pt x="0" y="36"/>
                  </a:cubicBezTo>
                  <a:cubicBezTo>
                    <a:pt x="0" y="0"/>
                    <a:pt x="0" y="0"/>
                    <a:pt x="0" y="0"/>
                  </a:cubicBezTo>
                  <a:cubicBezTo>
                    <a:pt x="6" y="0"/>
                    <a:pt x="6" y="0"/>
                    <a:pt x="6" y="0"/>
                  </a:cubicBezTo>
                  <a:cubicBezTo>
                    <a:pt x="6" y="36"/>
                    <a:pt x="6" y="36"/>
                    <a:pt x="6" y="36"/>
                  </a:cubicBezTo>
                  <a:cubicBezTo>
                    <a:pt x="6" y="41"/>
                    <a:pt x="7" y="44"/>
                    <a:pt x="9" y="46"/>
                  </a:cubicBezTo>
                  <a:cubicBezTo>
                    <a:pt x="10" y="47"/>
                    <a:pt x="14" y="47"/>
                    <a:pt x="20" y="47"/>
                  </a:cubicBezTo>
                  <a:cubicBezTo>
                    <a:pt x="27" y="47"/>
                    <a:pt x="31" y="47"/>
                    <a:pt x="33" y="46"/>
                  </a:cubicBezTo>
                  <a:cubicBezTo>
                    <a:pt x="35" y="44"/>
                    <a:pt x="35" y="41"/>
                    <a:pt x="35" y="36"/>
                  </a:cubicBezTo>
                  <a:lnTo>
                    <a:pt x="3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
            <p:cNvSpPr>
              <a:spLocks noEditPoints="1"/>
            </p:cNvSpPr>
            <p:nvPr/>
          </p:nvSpPr>
          <p:spPr bwMode="auto">
            <a:xfrm>
              <a:off x="-124" y="1193"/>
              <a:ext cx="24" cy="32"/>
            </a:xfrm>
            <a:custGeom>
              <a:avLst/>
              <a:gdLst>
                <a:gd name="T0" fmla="*/ 0 w 39"/>
                <a:gd name="T1" fmla="*/ 52 h 52"/>
                <a:gd name="T2" fmla="*/ 0 w 39"/>
                <a:gd name="T3" fmla="*/ 0 h 52"/>
                <a:gd name="T4" fmla="*/ 22 w 39"/>
                <a:gd name="T5" fmla="*/ 0 h 52"/>
                <a:gd name="T6" fmla="*/ 24 w 39"/>
                <a:gd name="T7" fmla="*/ 0 h 52"/>
                <a:gd name="T8" fmla="*/ 36 w 39"/>
                <a:gd name="T9" fmla="*/ 4 h 52"/>
                <a:gd name="T10" fmla="*/ 39 w 39"/>
                <a:gd name="T11" fmla="*/ 16 h 52"/>
                <a:gd name="T12" fmla="*/ 36 w 39"/>
                <a:gd name="T13" fmla="*/ 28 h 52"/>
                <a:gd name="T14" fmla="*/ 23 w 39"/>
                <a:gd name="T15" fmla="*/ 31 h 52"/>
                <a:gd name="T16" fmla="*/ 21 w 39"/>
                <a:gd name="T17" fmla="*/ 31 h 52"/>
                <a:gd name="T18" fmla="*/ 6 w 39"/>
                <a:gd name="T19" fmla="*/ 31 h 52"/>
                <a:gd name="T20" fmla="*/ 6 w 39"/>
                <a:gd name="T21" fmla="*/ 52 h 52"/>
                <a:gd name="T22" fmla="*/ 0 w 39"/>
                <a:gd name="T23" fmla="*/ 52 h 52"/>
                <a:gd name="T24" fmla="*/ 6 w 39"/>
                <a:gd name="T25" fmla="*/ 27 h 52"/>
                <a:gd name="T26" fmla="*/ 20 w 39"/>
                <a:gd name="T27" fmla="*/ 27 h 52"/>
                <a:gd name="T28" fmla="*/ 31 w 39"/>
                <a:gd name="T29" fmla="*/ 25 h 52"/>
                <a:gd name="T30" fmla="*/ 33 w 39"/>
                <a:gd name="T31" fmla="*/ 17 h 52"/>
                <a:gd name="T32" fmla="*/ 32 w 39"/>
                <a:gd name="T33" fmla="*/ 7 h 52"/>
                <a:gd name="T34" fmla="*/ 24 w 39"/>
                <a:gd name="T35" fmla="*/ 5 h 52"/>
                <a:gd name="T36" fmla="*/ 22 w 39"/>
                <a:gd name="T37" fmla="*/ 5 h 52"/>
                <a:gd name="T38" fmla="*/ 6 w 39"/>
                <a:gd name="T39" fmla="*/ 5 h 52"/>
                <a:gd name="T40" fmla="*/ 6 w 39"/>
                <a:gd name="T41"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2">
                  <a:moveTo>
                    <a:pt x="0" y="52"/>
                  </a:moveTo>
                  <a:cubicBezTo>
                    <a:pt x="0" y="0"/>
                    <a:pt x="0" y="0"/>
                    <a:pt x="0" y="0"/>
                  </a:cubicBezTo>
                  <a:cubicBezTo>
                    <a:pt x="22" y="0"/>
                    <a:pt x="22" y="0"/>
                    <a:pt x="22" y="0"/>
                  </a:cubicBezTo>
                  <a:cubicBezTo>
                    <a:pt x="24" y="0"/>
                    <a:pt x="24" y="0"/>
                    <a:pt x="24" y="0"/>
                  </a:cubicBezTo>
                  <a:cubicBezTo>
                    <a:pt x="30" y="0"/>
                    <a:pt x="34" y="1"/>
                    <a:pt x="36" y="4"/>
                  </a:cubicBezTo>
                  <a:cubicBezTo>
                    <a:pt x="38" y="6"/>
                    <a:pt x="39" y="10"/>
                    <a:pt x="39" y="16"/>
                  </a:cubicBezTo>
                  <a:cubicBezTo>
                    <a:pt x="39" y="22"/>
                    <a:pt x="38" y="26"/>
                    <a:pt x="36" y="28"/>
                  </a:cubicBezTo>
                  <a:cubicBezTo>
                    <a:pt x="33" y="30"/>
                    <a:pt x="29" y="31"/>
                    <a:pt x="23" y="31"/>
                  </a:cubicBezTo>
                  <a:cubicBezTo>
                    <a:pt x="21" y="31"/>
                    <a:pt x="21" y="31"/>
                    <a:pt x="21" y="31"/>
                  </a:cubicBezTo>
                  <a:cubicBezTo>
                    <a:pt x="6" y="31"/>
                    <a:pt x="6" y="31"/>
                    <a:pt x="6" y="31"/>
                  </a:cubicBezTo>
                  <a:cubicBezTo>
                    <a:pt x="6" y="52"/>
                    <a:pt x="6" y="52"/>
                    <a:pt x="6" y="52"/>
                  </a:cubicBezTo>
                  <a:lnTo>
                    <a:pt x="0" y="52"/>
                  </a:lnTo>
                  <a:close/>
                  <a:moveTo>
                    <a:pt x="6" y="27"/>
                  </a:moveTo>
                  <a:cubicBezTo>
                    <a:pt x="20" y="27"/>
                    <a:pt x="20" y="27"/>
                    <a:pt x="20" y="27"/>
                  </a:cubicBezTo>
                  <a:cubicBezTo>
                    <a:pt x="26" y="27"/>
                    <a:pt x="29" y="26"/>
                    <a:pt x="31" y="25"/>
                  </a:cubicBezTo>
                  <a:cubicBezTo>
                    <a:pt x="32" y="24"/>
                    <a:pt x="33" y="21"/>
                    <a:pt x="33" y="17"/>
                  </a:cubicBezTo>
                  <a:cubicBezTo>
                    <a:pt x="33" y="12"/>
                    <a:pt x="33" y="8"/>
                    <a:pt x="32" y="7"/>
                  </a:cubicBezTo>
                  <a:cubicBezTo>
                    <a:pt x="31" y="6"/>
                    <a:pt x="28" y="5"/>
                    <a:pt x="24" y="5"/>
                  </a:cubicBezTo>
                  <a:cubicBezTo>
                    <a:pt x="22" y="5"/>
                    <a:pt x="22" y="5"/>
                    <a:pt x="22" y="5"/>
                  </a:cubicBezTo>
                  <a:cubicBezTo>
                    <a:pt x="6" y="5"/>
                    <a:pt x="6" y="5"/>
                    <a:pt x="6" y="5"/>
                  </a:cubicBezTo>
                  <a:lnTo>
                    <a:pt x="6" y="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7060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2F6C17-DAA1-41E2-B583-5330F87363CA}" type="slidenum">
              <a:rPr lang="en-US" smtClean="0"/>
              <a:t>‹#›</a:t>
            </a:fld>
            <a:endParaRPr lang="en-US"/>
          </a:p>
        </p:txBody>
      </p:sp>
    </p:spTree>
    <p:extLst>
      <p:ext uri="{BB962C8B-B14F-4D97-AF65-F5344CB8AC3E}">
        <p14:creationId xmlns:p14="http://schemas.microsoft.com/office/powerpoint/2010/main" val="2612690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7756" y="386593"/>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609600" y="6356350"/>
            <a:ext cx="10961992" cy="349250"/>
          </a:xfrm>
          <a:prstGeom prst="rect">
            <a:avLst/>
          </a:prstGeom>
        </p:spPr>
        <p:txBody>
          <a:bodyPr/>
          <a:lstStyle/>
          <a:p>
            <a:endParaRPr lang="en-US"/>
          </a:p>
        </p:txBody>
      </p:sp>
    </p:spTree>
    <p:extLst>
      <p:ext uri="{BB962C8B-B14F-4D97-AF65-F5344CB8AC3E}">
        <p14:creationId xmlns:p14="http://schemas.microsoft.com/office/powerpoint/2010/main" val="2746075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16166" y="2422961"/>
            <a:ext cx="8366234" cy="1302791"/>
          </a:xfrm>
        </p:spPr>
        <p:txBody>
          <a:bodyPr anchor="b"/>
          <a:lstStyle>
            <a:lvl1pPr algn="l">
              <a:defRPr sz="4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216166" y="3892580"/>
            <a:ext cx="8366234" cy="535046"/>
          </a:xfr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6" name="Straight Connector 35"/>
          <p:cNvCxnSpPr/>
          <p:nvPr userDrawn="1"/>
        </p:nvCxnSpPr>
        <p:spPr>
          <a:xfrm>
            <a:off x="3216166" y="3760558"/>
            <a:ext cx="83662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7" name="Group 4"/>
          <p:cNvGrpSpPr>
            <a:grpSpLocks noChangeAspect="1"/>
          </p:cNvGrpSpPr>
          <p:nvPr userDrawn="1"/>
        </p:nvGrpSpPr>
        <p:grpSpPr bwMode="auto">
          <a:xfrm>
            <a:off x="417787" y="2422961"/>
            <a:ext cx="2671602" cy="1526629"/>
            <a:chOff x="-857" y="801"/>
            <a:chExt cx="847" cy="484"/>
          </a:xfrm>
        </p:grpSpPr>
        <p:sp>
          <p:nvSpPr>
            <p:cNvPr id="38" name="AutoShape 3"/>
            <p:cNvSpPr>
              <a:spLocks noChangeAspect="1" noChangeArrowheads="1" noTextEdit="1"/>
            </p:cNvSpPr>
            <p:nvPr/>
          </p:nvSpPr>
          <p:spPr bwMode="auto">
            <a:xfrm>
              <a:off x="-857" y="801"/>
              <a:ext cx="847" cy="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6"/>
            <p:cNvSpPr>
              <a:spLocks noChangeArrowheads="1"/>
            </p:cNvSpPr>
            <p:nvPr/>
          </p:nvSpPr>
          <p:spPr bwMode="auto">
            <a:xfrm>
              <a:off x="-567" y="872"/>
              <a:ext cx="150" cy="3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7"/>
            <p:cNvSpPr>
              <a:spLocks noChangeArrowheads="1"/>
            </p:cNvSpPr>
            <p:nvPr/>
          </p:nvSpPr>
          <p:spPr bwMode="auto">
            <a:xfrm>
              <a:off x="-567" y="987"/>
              <a:ext cx="150" cy="3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8"/>
            <p:cNvSpPr>
              <a:spLocks noChangeArrowheads="1"/>
            </p:cNvSpPr>
            <p:nvPr/>
          </p:nvSpPr>
          <p:spPr bwMode="auto">
            <a:xfrm>
              <a:off x="-787" y="872"/>
              <a:ext cx="151" cy="3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9"/>
            <p:cNvSpPr>
              <a:spLocks noChangeArrowheads="1"/>
            </p:cNvSpPr>
            <p:nvPr/>
          </p:nvSpPr>
          <p:spPr bwMode="auto">
            <a:xfrm>
              <a:off x="-787" y="987"/>
              <a:ext cx="151" cy="3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10"/>
            <p:cNvSpPr>
              <a:spLocks noChangeArrowheads="1"/>
            </p:cNvSpPr>
            <p:nvPr/>
          </p:nvSpPr>
          <p:spPr bwMode="auto">
            <a:xfrm>
              <a:off x="-787" y="1101"/>
              <a:ext cx="151" cy="3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1"/>
            <p:cNvSpPr>
              <a:spLocks/>
            </p:cNvSpPr>
            <p:nvPr/>
          </p:nvSpPr>
          <p:spPr bwMode="auto">
            <a:xfrm>
              <a:off x="-357" y="987"/>
              <a:ext cx="279" cy="159"/>
            </a:xfrm>
            <a:custGeom>
              <a:avLst/>
              <a:gdLst>
                <a:gd name="T0" fmla="*/ 459 w 459"/>
                <a:gd name="T1" fmla="*/ 58 h 261"/>
                <a:gd name="T2" fmla="*/ 459 w 459"/>
                <a:gd name="T3" fmla="*/ 58 h 261"/>
                <a:gd name="T4" fmla="*/ 459 w 459"/>
                <a:gd name="T5" fmla="*/ 58 h 261"/>
                <a:gd name="T6" fmla="*/ 459 w 459"/>
                <a:gd name="T7" fmla="*/ 0 h 261"/>
                <a:gd name="T8" fmla="*/ 219 w 459"/>
                <a:gd name="T9" fmla="*/ 0 h 261"/>
                <a:gd name="T10" fmla="*/ 219 w 459"/>
                <a:gd name="T11" fmla="*/ 58 h 261"/>
                <a:gd name="T12" fmla="*/ 394 w 459"/>
                <a:gd name="T13" fmla="*/ 58 h 261"/>
                <a:gd name="T14" fmla="*/ 230 w 459"/>
                <a:gd name="T15" fmla="*/ 197 h 261"/>
                <a:gd name="T16" fmla="*/ 65 w 459"/>
                <a:gd name="T17" fmla="*/ 58 h 261"/>
                <a:gd name="T18" fmla="*/ 0 w 459"/>
                <a:gd name="T19" fmla="*/ 58 h 261"/>
                <a:gd name="T20" fmla="*/ 230 w 459"/>
                <a:gd name="T21" fmla="*/ 261 h 261"/>
                <a:gd name="T22" fmla="*/ 459 w 459"/>
                <a:gd name="T23" fmla="*/ 58 h 261"/>
                <a:gd name="T24" fmla="*/ 459 w 459"/>
                <a:gd name="T25" fmla="*/ 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9" h="261">
                  <a:moveTo>
                    <a:pt x="459" y="58"/>
                  </a:moveTo>
                  <a:cubicBezTo>
                    <a:pt x="459" y="58"/>
                    <a:pt x="459" y="58"/>
                    <a:pt x="459" y="58"/>
                  </a:cubicBezTo>
                  <a:cubicBezTo>
                    <a:pt x="459" y="58"/>
                    <a:pt x="459" y="58"/>
                    <a:pt x="459" y="58"/>
                  </a:cubicBezTo>
                  <a:cubicBezTo>
                    <a:pt x="459" y="0"/>
                    <a:pt x="459" y="0"/>
                    <a:pt x="459" y="0"/>
                  </a:cubicBezTo>
                  <a:cubicBezTo>
                    <a:pt x="219" y="0"/>
                    <a:pt x="219" y="0"/>
                    <a:pt x="219" y="0"/>
                  </a:cubicBezTo>
                  <a:cubicBezTo>
                    <a:pt x="219" y="58"/>
                    <a:pt x="219" y="58"/>
                    <a:pt x="219" y="58"/>
                  </a:cubicBezTo>
                  <a:cubicBezTo>
                    <a:pt x="394" y="58"/>
                    <a:pt x="394" y="58"/>
                    <a:pt x="394" y="58"/>
                  </a:cubicBezTo>
                  <a:cubicBezTo>
                    <a:pt x="381" y="137"/>
                    <a:pt x="312" y="197"/>
                    <a:pt x="230" y="197"/>
                  </a:cubicBezTo>
                  <a:cubicBezTo>
                    <a:pt x="147" y="197"/>
                    <a:pt x="79" y="137"/>
                    <a:pt x="65" y="58"/>
                  </a:cubicBezTo>
                  <a:cubicBezTo>
                    <a:pt x="0" y="58"/>
                    <a:pt x="0" y="58"/>
                    <a:pt x="0" y="58"/>
                  </a:cubicBezTo>
                  <a:cubicBezTo>
                    <a:pt x="14" y="172"/>
                    <a:pt x="112" y="261"/>
                    <a:pt x="230" y="261"/>
                  </a:cubicBezTo>
                  <a:cubicBezTo>
                    <a:pt x="348" y="261"/>
                    <a:pt x="445" y="172"/>
                    <a:pt x="459" y="58"/>
                  </a:cubicBezTo>
                  <a:cubicBezTo>
                    <a:pt x="459" y="58"/>
                    <a:pt x="459" y="58"/>
                    <a:pt x="459" y="58"/>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2"/>
            <p:cNvSpPr>
              <a:spLocks/>
            </p:cNvSpPr>
            <p:nvPr/>
          </p:nvSpPr>
          <p:spPr bwMode="auto">
            <a:xfrm>
              <a:off x="-357" y="864"/>
              <a:ext cx="133" cy="123"/>
            </a:xfrm>
            <a:custGeom>
              <a:avLst/>
              <a:gdLst>
                <a:gd name="T0" fmla="*/ 218 w 218"/>
                <a:gd name="T1" fmla="*/ 0 h 202"/>
                <a:gd name="T2" fmla="*/ 0 w 218"/>
                <a:gd name="T3" fmla="*/ 202 h 202"/>
                <a:gd name="T4" fmla="*/ 65 w 218"/>
                <a:gd name="T5" fmla="*/ 202 h 202"/>
                <a:gd name="T6" fmla="*/ 218 w 218"/>
                <a:gd name="T7" fmla="*/ 65 h 202"/>
                <a:gd name="T8" fmla="*/ 218 w 218"/>
                <a:gd name="T9" fmla="*/ 0 h 202"/>
              </a:gdLst>
              <a:ahLst/>
              <a:cxnLst>
                <a:cxn ang="0">
                  <a:pos x="T0" y="T1"/>
                </a:cxn>
                <a:cxn ang="0">
                  <a:pos x="T2" y="T3"/>
                </a:cxn>
                <a:cxn ang="0">
                  <a:pos x="T4" y="T5"/>
                </a:cxn>
                <a:cxn ang="0">
                  <a:pos x="T6" y="T7"/>
                </a:cxn>
                <a:cxn ang="0">
                  <a:pos x="T8" y="T9"/>
                </a:cxn>
              </a:cxnLst>
              <a:rect l="0" t="0" r="r" b="b"/>
              <a:pathLst>
                <a:path w="218" h="202">
                  <a:moveTo>
                    <a:pt x="218" y="0"/>
                  </a:moveTo>
                  <a:cubicBezTo>
                    <a:pt x="106" y="6"/>
                    <a:pt x="15" y="92"/>
                    <a:pt x="0" y="202"/>
                  </a:cubicBezTo>
                  <a:cubicBezTo>
                    <a:pt x="65" y="202"/>
                    <a:pt x="65" y="202"/>
                    <a:pt x="65" y="202"/>
                  </a:cubicBezTo>
                  <a:cubicBezTo>
                    <a:pt x="79" y="127"/>
                    <a:pt x="141" y="70"/>
                    <a:pt x="218" y="65"/>
                  </a:cubicBezTo>
                  <a:lnTo>
                    <a:pt x="218" y="0"/>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3"/>
            <p:cNvSpPr>
              <a:spLocks/>
            </p:cNvSpPr>
            <p:nvPr/>
          </p:nvSpPr>
          <p:spPr bwMode="auto">
            <a:xfrm>
              <a:off x="-781" y="1193"/>
              <a:ext cx="20" cy="32"/>
            </a:xfrm>
            <a:custGeom>
              <a:avLst/>
              <a:gdLst>
                <a:gd name="T0" fmla="*/ 3 w 20"/>
                <a:gd name="T1" fmla="*/ 3 h 32"/>
                <a:gd name="T2" fmla="*/ 3 w 20"/>
                <a:gd name="T3" fmla="*/ 14 h 32"/>
                <a:gd name="T4" fmla="*/ 19 w 20"/>
                <a:gd name="T5" fmla="*/ 14 h 32"/>
                <a:gd name="T6" fmla="*/ 19 w 20"/>
                <a:gd name="T7" fmla="*/ 17 h 32"/>
                <a:gd name="T8" fmla="*/ 3 w 20"/>
                <a:gd name="T9" fmla="*/ 17 h 32"/>
                <a:gd name="T10" fmla="*/ 3 w 20"/>
                <a:gd name="T11" fmla="*/ 29 h 32"/>
                <a:gd name="T12" fmla="*/ 20 w 20"/>
                <a:gd name="T13" fmla="*/ 29 h 32"/>
                <a:gd name="T14" fmla="*/ 20 w 20"/>
                <a:gd name="T15" fmla="*/ 32 h 32"/>
                <a:gd name="T16" fmla="*/ 0 w 20"/>
                <a:gd name="T17" fmla="*/ 32 h 32"/>
                <a:gd name="T18" fmla="*/ 0 w 20"/>
                <a:gd name="T19" fmla="*/ 0 h 32"/>
                <a:gd name="T20" fmla="*/ 20 w 20"/>
                <a:gd name="T21" fmla="*/ 0 h 32"/>
                <a:gd name="T22" fmla="*/ 20 w 20"/>
                <a:gd name="T23" fmla="*/ 3 h 32"/>
                <a:gd name="T24" fmla="*/ 3 w 20"/>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2">
                  <a:moveTo>
                    <a:pt x="3" y="3"/>
                  </a:moveTo>
                  <a:lnTo>
                    <a:pt x="3" y="14"/>
                  </a:lnTo>
                  <a:lnTo>
                    <a:pt x="19" y="14"/>
                  </a:lnTo>
                  <a:lnTo>
                    <a:pt x="19" y="17"/>
                  </a:lnTo>
                  <a:lnTo>
                    <a:pt x="3" y="17"/>
                  </a:lnTo>
                  <a:lnTo>
                    <a:pt x="3" y="29"/>
                  </a:lnTo>
                  <a:lnTo>
                    <a:pt x="20" y="29"/>
                  </a:lnTo>
                  <a:lnTo>
                    <a:pt x="20" y="32"/>
                  </a:lnTo>
                  <a:lnTo>
                    <a:pt x="0" y="32"/>
                  </a:lnTo>
                  <a:lnTo>
                    <a:pt x="0" y="0"/>
                  </a:lnTo>
                  <a:lnTo>
                    <a:pt x="20" y="0"/>
                  </a:lnTo>
                  <a:lnTo>
                    <a:pt x="20" y="3"/>
                  </a:lnTo>
                  <a:lnTo>
                    <a:pt x="3"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4"/>
            <p:cNvSpPr>
              <a:spLocks/>
            </p:cNvSpPr>
            <p:nvPr/>
          </p:nvSpPr>
          <p:spPr bwMode="auto">
            <a:xfrm>
              <a:off x="-748" y="1193"/>
              <a:ext cx="26" cy="32"/>
            </a:xfrm>
            <a:custGeom>
              <a:avLst/>
              <a:gdLst>
                <a:gd name="T0" fmla="*/ 26 w 26"/>
                <a:gd name="T1" fmla="*/ 0 h 32"/>
                <a:gd name="T2" fmla="*/ 26 w 26"/>
                <a:gd name="T3" fmla="*/ 32 h 32"/>
                <a:gd name="T4" fmla="*/ 21 w 26"/>
                <a:gd name="T5" fmla="*/ 32 h 32"/>
                <a:gd name="T6" fmla="*/ 8 w 26"/>
                <a:gd name="T7" fmla="*/ 11 h 32"/>
                <a:gd name="T8" fmla="*/ 6 w 26"/>
                <a:gd name="T9" fmla="*/ 7 h 32"/>
                <a:gd name="T10" fmla="*/ 5 w 26"/>
                <a:gd name="T11" fmla="*/ 5 h 32"/>
                <a:gd name="T12" fmla="*/ 3 w 26"/>
                <a:gd name="T13" fmla="*/ 3 h 32"/>
                <a:gd name="T14" fmla="*/ 3 w 26"/>
                <a:gd name="T15" fmla="*/ 3 h 32"/>
                <a:gd name="T16" fmla="*/ 3 w 26"/>
                <a:gd name="T17" fmla="*/ 4 h 32"/>
                <a:gd name="T18" fmla="*/ 3 w 26"/>
                <a:gd name="T19" fmla="*/ 6 h 32"/>
                <a:gd name="T20" fmla="*/ 3 w 26"/>
                <a:gd name="T21" fmla="*/ 8 h 32"/>
                <a:gd name="T22" fmla="*/ 3 w 26"/>
                <a:gd name="T23" fmla="*/ 32 h 32"/>
                <a:gd name="T24" fmla="*/ 0 w 26"/>
                <a:gd name="T25" fmla="*/ 32 h 32"/>
                <a:gd name="T26" fmla="*/ 0 w 26"/>
                <a:gd name="T27" fmla="*/ 0 h 32"/>
                <a:gd name="T28" fmla="*/ 6 w 26"/>
                <a:gd name="T29" fmla="*/ 0 h 32"/>
                <a:gd name="T30" fmla="*/ 17 w 26"/>
                <a:gd name="T31" fmla="*/ 19 h 32"/>
                <a:gd name="T32" fmla="*/ 20 w 26"/>
                <a:gd name="T33" fmla="*/ 24 h 32"/>
                <a:gd name="T34" fmla="*/ 22 w 26"/>
                <a:gd name="T35" fmla="*/ 26 h 32"/>
                <a:gd name="T36" fmla="*/ 23 w 26"/>
                <a:gd name="T37" fmla="*/ 29 h 32"/>
                <a:gd name="T38" fmla="*/ 23 w 26"/>
                <a:gd name="T39" fmla="*/ 29 h 32"/>
                <a:gd name="T40" fmla="*/ 23 w 26"/>
                <a:gd name="T41" fmla="*/ 28 h 32"/>
                <a:gd name="T42" fmla="*/ 23 w 26"/>
                <a:gd name="T43" fmla="*/ 26 h 32"/>
                <a:gd name="T44" fmla="*/ 23 w 26"/>
                <a:gd name="T45" fmla="*/ 24 h 32"/>
                <a:gd name="T46" fmla="*/ 23 w 26"/>
                <a:gd name="T47" fmla="*/ 0 h 32"/>
                <a:gd name="T48" fmla="*/ 26 w 26"/>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32">
                  <a:moveTo>
                    <a:pt x="26" y="0"/>
                  </a:moveTo>
                  <a:lnTo>
                    <a:pt x="26" y="32"/>
                  </a:lnTo>
                  <a:lnTo>
                    <a:pt x="21" y="32"/>
                  </a:lnTo>
                  <a:lnTo>
                    <a:pt x="8" y="11"/>
                  </a:lnTo>
                  <a:lnTo>
                    <a:pt x="6" y="7"/>
                  </a:lnTo>
                  <a:lnTo>
                    <a:pt x="5" y="5"/>
                  </a:lnTo>
                  <a:lnTo>
                    <a:pt x="3" y="3"/>
                  </a:lnTo>
                  <a:lnTo>
                    <a:pt x="3" y="3"/>
                  </a:lnTo>
                  <a:lnTo>
                    <a:pt x="3" y="4"/>
                  </a:lnTo>
                  <a:lnTo>
                    <a:pt x="3" y="6"/>
                  </a:lnTo>
                  <a:lnTo>
                    <a:pt x="3" y="8"/>
                  </a:lnTo>
                  <a:lnTo>
                    <a:pt x="3" y="32"/>
                  </a:lnTo>
                  <a:lnTo>
                    <a:pt x="0" y="32"/>
                  </a:lnTo>
                  <a:lnTo>
                    <a:pt x="0" y="0"/>
                  </a:lnTo>
                  <a:lnTo>
                    <a:pt x="6" y="0"/>
                  </a:lnTo>
                  <a:lnTo>
                    <a:pt x="17" y="19"/>
                  </a:lnTo>
                  <a:lnTo>
                    <a:pt x="20" y="24"/>
                  </a:lnTo>
                  <a:lnTo>
                    <a:pt x="22" y="26"/>
                  </a:lnTo>
                  <a:lnTo>
                    <a:pt x="23" y="29"/>
                  </a:lnTo>
                  <a:lnTo>
                    <a:pt x="23" y="29"/>
                  </a:lnTo>
                  <a:lnTo>
                    <a:pt x="23" y="28"/>
                  </a:lnTo>
                  <a:lnTo>
                    <a:pt x="23" y="26"/>
                  </a:lnTo>
                  <a:lnTo>
                    <a:pt x="23" y="24"/>
                  </a:lnTo>
                  <a:lnTo>
                    <a:pt x="23" y="0"/>
                  </a:lnTo>
                  <a:lnTo>
                    <a:pt x="26"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5"/>
            <p:cNvSpPr>
              <a:spLocks/>
            </p:cNvSpPr>
            <p:nvPr/>
          </p:nvSpPr>
          <p:spPr bwMode="auto">
            <a:xfrm>
              <a:off x="-708" y="1193"/>
              <a:ext cx="20" cy="32"/>
            </a:xfrm>
            <a:custGeom>
              <a:avLst/>
              <a:gdLst>
                <a:gd name="T0" fmla="*/ 3 w 20"/>
                <a:gd name="T1" fmla="*/ 3 h 32"/>
                <a:gd name="T2" fmla="*/ 3 w 20"/>
                <a:gd name="T3" fmla="*/ 14 h 32"/>
                <a:gd name="T4" fmla="*/ 19 w 20"/>
                <a:gd name="T5" fmla="*/ 14 h 32"/>
                <a:gd name="T6" fmla="*/ 19 w 20"/>
                <a:gd name="T7" fmla="*/ 17 h 32"/>
                <a:gd name="T8" fmla="*/ 3 w 20"/>
                <a:gd name="T9" fmla="*/ 17 h 32"/>
                <a:gd name="T10" fmla="*/ 3 w 20"/>
                <a:gd name="T11" fmla="*/ 29 h 32"/>
                <a:gd name="T12" fmla="*/ 20 w 20"/>
                <a:gd name="T13" fmla="*/ 29 h 32"/>
                <a:gd name="T14" fmla="*/ 20 w 20"/>
                <a:gd name="T15" fmla="*/ 32 h 32"/>
                <a:gd name="T16" fmla="*/ 0 w 20"/>
                <a:gd name="T17" fmla="*/ 32 h 32"/>
                <a:gd name="T18" fmla="*/ 0 w 20"/>
                <a:gd name="T19" fmla="*/ 0 h 32"/>
                <a:gd name="T20" fmla="*/ 20 w 20"/>
                <a:gd name="T21" fmla="*/ 0 h 32"/>
                <a:gd name="T22" fmla="*/ 20 w 20"/>
                <a:gd name="T23" fmla="*/ 3 h 32"/>
                <a:gd name="T24" fmla="*/ 3 w 20"/>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2">
                  <a:moveTo>
                    <a:pt x="3" y="3"/>
                  </a:moveTo>
                  <a:lnTo>
                    <a:pt x="3" y="14"/>
                  </a:lnTo>
                  <a:lnTo>
                    <a:pt x="19" y="14"/>
                  </a:lnTo>
                  <a:lnTo>
                    <a:pt x="19" y="17"/>
                  </a:lnTo>
                  <a:lnTo>
                    <a:pt x="3" y="17"/>
                  </a:lnTo>
                  <a:lnTo>
                    <a:pt x="3" y="29"/>
                  </a:lnTo>
                  <a:lnTo>
                    <a:pt x="20" y="29"/>
                  </a:lnTo>
                  <a:lnTo>
                    <a:pt x="20" y="32"/>
                  </a:lnTo>
                  <a:lnTo>
                    <a:pt x="0" y="32"/>
                  </a:lnTo>
                  <a:lnTo>
                    <a:pt x="0" y="0"/>
                  </a:lnTo>
                  <a:lnTo>
                    <a:pt x="20" y="0"/>
                  </a:lnTo>
                  <a:lnTo>
                    <a:pt x="20" y="3"/>
                  </a:lnTo>
                  <a:lnTo>
                    <a:pt x="3"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6"/>
            <p:cNvSpPr>
              <a:spLocks noEditPoints="1"/>
            </p:cNvSpPr>
            <p:nvPr/>
          </p:nvSpPr>
          <p:spPr bwMode="auto">
            <a:xfrm>
              <a:off x="-675" y="1193"/>
              <a:ext cx="25" cy="32"/>
            </a:xfrm>
            <a:custGeom>
              <a:avLst/>
              <a:gdLst>
                <a:gd name="T0" fmla="*/ 0 w 40"/>
                <a:gd name="T1" fmla="*/ 52 h 52"/>
                <a:gd name="T2" fmla="*/ 0 w 40"/>
                <a:gd name="T3" fmla="*/ 0 h 52"/>
                <a:gd name="T4" fmla="*/ 25 w 40"/>
                <a:gd name="T5" fmla="*/ 0 h 52"/>
                <a:gd name="T6" fmla="*/ 36 w 40"/>
                <a:gd name="T7" fmla="*/ 3 h 52"/>
                <a:gd name="T8" fmla="*/ 40 w 40"/>
                <a:gd name="T9" fmla="*/ 15 h 52"/>
                <a:gd name="T10" fmla="*/ 38 w 40"/>
                <a:gd name="T11" fmla="*/ 25 h 52"/>
                <a:gd name="T12" fmla="*/ 31 w 40"/>
                <a:gd name="T13" fmla="*/ 29 h 52"/>
                <a:gd name="T14" fmla="*/ 31 w 40"/>
                <a:gd name="T15" fmla="*/ 29 h 52"/>
                <a:gd name="T16" fmla="*/ 39 w 40"/>
                <a:gd name="T17" fmla="*/ 39 h 52"/>
                <a:gd name="T18" fmla="*/ 39 w 40"/>
                <a:gd name="T19" fmla="*/ 52 h 52"/>
                <a:gd name="T20" fmla="*/ 33 w 40"/>
                <a:gd name="T21" fmla="*/ 52 h 52"/>
                <a:gd name="T22" fmla="*/ 33 w 40"/>
                <a:gd name="T23" fmla="*/ 40 h 52"/>
                <a:gd name="T24" fmla="*/ 25 w 40"/>
                <a:gd name="T25" fmla="*/ 31 h 52"/>
                <a:gd name="T26" fmla="*/ 23 w 40"/>
                <a:gd name="T27" fmla="*/ 31 h 52"/>
                <a:gd name="T28" fmla="*/ 6 w 40"/>
                <a:gd name="T29" fmla="*/ 31 h 52"/>
                <a:gd name="T30" fmla="*/ 6 w 40"/>
                <a:gd name="T31" fmla="*/ 52 h 52"/>
                <a:gd name="T32" fmla="*/ 0 w 40"/>
                <a:gd name="T33" fmla="*/ 52 h 52"/>
                <a:gd name="T34" fmla="*/ 6 w 40"/>
                <a:gd name="T35" fmla="*/ 26 h 52"/>
                <a:gd name="T36" fmla="*/ 23 w 40"/>
                <a:gd name="T37" fmla="*/ 26 h 52"/>
                <a:gd name="T38" fmla="*/ 32 w 40"/>
                <a:gd name="T39" fmla="*/ 24 h 52"/>
                <a:gd name="T40" fmla="*/ 34 w 40"/>
                <a:gd name="T41" fmla="*/ 16 h 52"/>
                <a:gd name="T42" fmla="*/ 32 w 40"/>
                <a:gd name="T43" fmla="*/ 7 h 52"/>
                <a:gd name="T44" fmla="*/ 25 w 40"/>
                <a:gd name="T45" fmla="*/ 5 h 52"/>
                <a:gd name="T46" fmla="*/ 6 w 40"/>
                <a:gd name="T47" fmla="*/ 5 h 52"/>
                <a:gd name="T48" fmla="*/ 6 w 40"/>
                <a:gd name="T49"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52">
                  <a:moveTo>
                    <a:pt x="0" y="52"/>
                  </a:moveTo>
                  <a:cubicBezTo>
                    <a:pt x="0" y="0"/>
                    <a:pt x="0" y="0"/>
                    <a:pt x="0" y="0"/>
                  </a:cubicBezTo>
                  <a:cubicBezTo>
                    <a:pt x="25" y="0"/>
                    <a:pt x="25" y="0"/>
                    <a:pt x="25" y="0"/>
                  </a:cubicBezTo>
                  <a:cubicBezTo>
                    <a:pt x="30" y="0"/>
                    <a:pt x="34" y="1"/>
                    <a:pt x="36" y="3"/>
                  </a:cubicBezTo>
                  <a:cubicBezTo>
                    <a:pt x="39" y="6"/>
                    <a:pt x="40" y="9"/>
                    <a:pt x="40" y="15"/>
                  </a:cubicBezTo>
                  <a:cubicBezTo>
                    <a:pt x="40" y="20"/>
                    <a:pt x="39" y="23"/>
                    <a:pt x="38" y="25"/>
                  </a:cubicBezTo>
                  <a:cubicBezTo>
                    <a:pt x="37" y="27"/>
                    <a:pt x="34" y="28"/>
                    <a:pt x="31" y="29"/>
                  </a:cubicBezTo>
                  <a:cubicBezTo>
                    <a:pt x="31" y="29"/>
                    <a:pt x="31" y="29"/>
                    <a:pt x="31" y="29"/>
                  </a:cubicBezTo>
                  <a:cubicBezTo>
                    <a:pt x="36" y="29"/>
                    <a:pt x="39" y="32"/>
                    <a:pt x="39" y="39"/>
                  </a:cubicBezTo>
                  <a:cubicBezTo>
                    <a:pt x="39" y="52"/>
                    <a:pt x="39" y="52"/>
                    <a:pt x="39" y="52"/>
                  </a:cubicBezTo>
                  <a:cubicBezTo>
                    <a:pt x="33" y="52"/>
                    <a:pt x="33" y="52"/>
                    <a:pt x="33" y="52"/>
                  </a:cubicBezTo>
                  <a:cubicBezTo>
                    <a:pt x="33" y="40"/>
                    <a:pt x="33" y="40"/>
                    <a:pt x="33" y="40"/>
                  </a:cubicBezTo>
                  <a:cubicBezTo>
                    <a:pt x="33" y="34"/>
                    <a:pt x="30" y="31"/>
                    <a:pt x="25" y="31"/>
                  </a:cubicBezTo>
                  <a:cubicBezTo>
                    <a:pt x="23" y="31"/>
                    <a:pt x="23" y="31"/>
                    <a:pt x="23" y="31"/>
                  </a:cubicBezTo>
                  <a:cubicBezTo>
                    <a:pt x="6" y="31"/>
                    <a:pt x="6" y="31"/>
                    <a:pt x="6" y="31"/>
                  </a:cubicBezTo>
                  <a:cubicBezTo>
                    <a:pt x="6" y="52"/>
                    <a:pt x="6" y="52"/>
                    <a:pt x="6" y="52"/>
                  </a:cubicBezTo>
                  <a:lnTo>
                    <a:pt x="0" y="52"/>
                  </a:lnTo>
                  <a:close/>
                  <a:moveTo>
                    <a:pt x="6" y="26"/>
                  </a:moveTo>
                  <a:cubicBezTo>
                    <a:pt x="23" y="26"/>
                    <a:pt x="23" y="26"/>
                    <a:pt x="23" y="26"/>
                  </a:cubicBezTo>
                  <a:cubicBezTo>
                    <a:pt x="27" y="26"/>
                    <a:pt x="30" y="25"/>
                    <a:pt x="32" y="24"/>
                  </a:cubicBezTo>
                  <a:cubicBezTo>
                    <a:pt x="33" y="23"/>
                    <a:pt x="34" y="20"/>
                    <a:pt x="34" y="16"/>
                  </a:cubicBezTo>
                  <a:cubicBezTo>
                    <a:pt x="34" y="12"/>
                    <a:pt x="33" y="9"/>
                    <a:pt x="32" y="7"/>
                  </a:cubicBezTo>
                  <a:cubicBezTo>
                    <a:pt x="31" y="6"/>
                    <a:pt x="29" y="5"/>
                    <a:pt x="25" y="5"/>
                  </a:cubicBezTo>
                  <a:cubicBezTo>
                    <a:pt x="6" y="5"/>
                    <a:pt x="6" y="5"/>
                    <a:pt x="6" y="5"/>
                  </a:cubicBezTo>
                  <a:lnTo>
                    <a:pt x="6"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7"/>
            <p:cNvSpPr>
              <a:spLocks/>
            </p:cNvSpPr>
            <p:nvPr/>
          </p:nvSpPr>
          <p:spPr bwMode="auto">
            <a:xfrm>
              <a:off x="-638" y="1193"/>
              <a:ext cx="26" cy="32"/>
            </a:xfrm>
            <a:custGeom>
              <a:avLst/>
              <a:gdLst>
                <a:gd name="T0" fmla="*/ 21 w 43"/>
                <a:gd name="T1" fmla="*/ 26 h 52"/>
                <a:gd name="T2" fmla="*/ 43 w 43"/>
                <a:gd name="T3" fmla="*/ 26 h 52"/>
                <a:gd name="T4" fmla="*/ 43 w 43"/>
                <a:gd name="T5" fmla="*/ 32 h 52"/>
                <a:gd name="T6" fmla="*/ 40 w 43"/>
                <a:gd name="T7" fmla="*/ 49 h 52"/>
                <a:gd name="T8" fmla="*/ 22 w 43"/>
                <a:gd name="T9" fmla="*/ 52 h 52"/>
                <a:gd name="T10" fmla="*/ 4 w 43"/>
                <a:gd name="T11" fmla="*/ 48 h 52"/>
                <a:gd name="T12" fmla="*/ 0 w 43"/>
                <a:gd name="T13" fmla="*/ 31 h 52"/>
                <a:gd name="T14" fmla="*/ 0 w 43"/>
                <a:gd name="T15" fmla="*/ 23 h 52"/>
                <a:gd name="T16" fmla="*/ 0 w 43"/>
                <a:gd name="T17" fmla="*/ 19 h 52"/>
                <a:gd name="T18" fmla="*/ 4 w 43"/>
                <a:gd name="T19" fmla="*/ 3 h 52"/>
                <a:gd name="T20" fmla="*/ 22 w 43"/>
                <a:gd name="T21" fmla="*/ 0 h 52"/>
                <a:gd name="T22" fmla="*/ 39 w 43"/>
                <a:gd name="T23" fmla="*/ 2 h 52"/>
                <a:gd name="T24" fmla="*/ 43 w 43"/>
                <a:gd name="T25" fmla="*/ 13 h 52"/>
                <a:gd name="T26" fmla="*/ 43 w 43"/>
                <a:gd name="T27" fmla="*/ 15 h 52"/>
                <a:gd name="T28" fmla="*/ 37 w 43"/>
                <a:gd name="T29" fmla="*/ 15 h 52"/>
                <a:gd name="T30" fmla="*/ 37 w 43"/>
                <a:gd name="T31" fmla="*/ 14 h 52"/>
                <a:gd name="T32" fmla="*/ 35 w 43"/>
                <a:gd name="T33" fmla="*/ 6 h 52"/>
                <a:gd name="T34" fmla="*/ 21 w 43"/>
                <a:gd name="T35" fmla="*/ 5 h 52"/>
                <a:gd name="T36" fmla="*/ 8 w 43"/>
                <a:gd name="T37" fmla="*/ 7 h 52"/>
                <a:gd name="T38" fmla="*/ 6 w 43"/>
                <a:gd name="T39" fmla="*/ 19 h 52"/>
                <a:gd name="T40" fmla="*/ 6 w 43"/>
                <a:gd name="T41" fmla="*/ 26 h 52"/>
                <a:gd name="T42" fmla="*/ 6 w 43"/>
                <a:gd name="T43" fmla="*/ 33 h 52"/>
                <a:gd name="T44" fmla="*/ 9 w 43"/>
                <a:gd name="T45" fmla="*/ 45 h 52"/>
                <a:gd name="T46" fmla="*/ 24 w 43"/>
                <a:gd name="T47" fmla="*/ 47 h 52"/>
                <a:gd name="T48" fmla="*/ 35 w 43"/>
                <a:gd name="T49" fmla="*/ 45 h 52"/>
                <a:gd name="T50" fmla="*/ 37 w 43"/>
                <a:gd name="T51" fmla="*/ 34 h 52"/>
                <a:gd name="T52" fmla="*/ 37 w 43"/>
                <a:gd name="T53" fmla="*/ 31 h 52"/>
                <a:gd name="T54" fmla="*/ 21 w 43"/>
                <a:gd name="T55" fmla="*/ 31 h 52"/>
                <a:gd name="T56" fmla="*/ 21 w 43"/>
                <a:gd name="T5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52">
                  <a:moveTo>
                    <a:pt x="21" y="26"/>
                  </a:moveTo>
                  <a:cubicBezTo>
                    <a:pt x="43" y="26"/>
                    <a:pt x="43" y="26"/>
                    <a:pt x="43" y="26"/>
                  </a:cubicBezTo>
                  <a:cubicBezTo>
                    <a:pt x="43" y="27"/>
                    <a:pt x="43" y="29"/>
                    <a:pt x="43" y="32"/>
                  </a:cubicBezTo>
                  <a:cubicBezTo>
                    <a:pt x="43" y="41"/>
                    <a:pt x="42" y="47"/>
                    <a:pt x="40" y="49"/>
                  </a:cubicBezTo>
                  <a:cubicBezTo>
                    <a:pt x="37" y="51"/>
                    <a:pt x="31" y="52"/>
                    <a:pt x="22" y="52"/>
                  </a:cubicBezTo>
                  <a:cubicBezTo>
                    <a:pt x="13" y="52"/>
                    <a:pt x="7" y="51"/>
                    <a:pt x="4" y="48"/>
                  </a:cubicBezTo>
                  <a:cubicBezTo>
                    <a:pt x="1" y="46"/>
                    <a:pt x="0" y="40"/>
                    <a:pt x="0" y="31"/>
                  </a:cubicBezTo>
                  <a:cubicBezTo>
                    <a:pt x="0" y="23"/>
                    <a:pt x="0" y="23"/>
                    <a:pt x="0" y="23"/>
                  </a:cubicBezTo>
                  <a:cubicBezTo>
                    <a:pt x="0" y="19"/>
                    <a:pt x="0" y="19"/>
                    <a:pt x="0" y="19"/>
                  </a:cubicBezTo>
                  <a:cubicBezTo>
                    <a:pt x="0" y="11"/>
                    <a:pt x="2" y="6"/>
                    <a:pt x="4" y="3"/>
                  </a:cubicBezTo>
                  <a:cubicBezTo>
                    <a:pt x="7" y="1"/>
                    <a:pt x="13" y="0"/>
                    <a:pt x="22" y="0"/>
                  </a:cubicBezTo>
                  <a:cubicBezTo>
                    <a:pt x="31" y="0"/>
                    <a:pt x="36" y="0"/>
                    <a:pt x="39" y="2"/>
                  </a:cubicBezTo>
                  <a:cubicBezTo>
                    <a:pt x="42" y="4"/>
                    <a:pt x="43" y="7"/>
                    <a:pt x="43" y="13"/>
                  </a:cubicBezTo>
                  <a:cubicBezTo>
                    <a:pt x="43" y="15"/>
                    <a:pt x="43" y="15"/>
                    <a:pt x="43" y="15"/>
                  </a:cubicBezTo>
                  <a:cubicBezTo>
                    <a:pt x="37" y="15"/>
                    <a:pt x="37" y="15"/>
                    <a:pt x="37" y="15"/>
                  </a:cubicBezTo>
                  <a:cubicBezTo>
                    <a:pt x="37" y="14"/>
                    <a:pt x="37" y="14"/>
                    <a:pt x="37" y="14"/>
                  </a:cubicBezTo>
                  <a:cubicBezTo>
                    <a:pt x="37" y="10"/>
                    <a:pt x="36" y="7"/>
                    <a:pt x="35" y="6"/>
                  </a:cubicBezTo>
                  <a:cubicBezTo>
                    <a:pt x="33" y="5"/>
                    <a:pt x="28" y="5"/>
                    <a:pt x="21" y="5"/>
                  </a:cubicBezTo>
                  <a:cubicBezTo>
                    <a:pt x="14" y="5"/>
                    <a:pt x="10" y="5"/>
                    <a:pt x="8" y="7"/>
                  </a:cubicBezTo>
                  <a:cubicBezTo>
                    <a:pt x="7" y="9"/>
                    <a:pt x="6" y="13"/>
                    <a:pt x="6" y="19"/>
                  </a:cubicBezTo>
                  <a:cubicBezTo>
                    <a:pt x="6" y="26"/>
                    <a:pt x="6" y="26"/>
                    <a:pt x="6" y="26"/>
                  </a:cubicBezTo>
                  <a:cubicBezTo>
                    <a:pt x="6" y="33"/>
                    <a:pt x="6" y="33"/>
                    <a:pt x="6" y="33"/>
                  </a:cubicBezTo>
                  <a:cubicBezTo>
                    <a:pt x="6" y="40"/>
                    <a:pt x="7" y="44"/>
                    <a:pt x="9" y="45"/>
                  </a:cubicBezTo>
                  <a:cubicBezTo>
                    <a:pt x="10" y="47"/>
                    <a:pt x="15" y="47"/>
                    <a:pt x="24" y="47"/>
                  </a:cubicBezTo>
                  <a:cubicBezTo>
                    <a:pt x="30" y="47"/>
                    <a:pt x="34" y="47"/>
                    <a:pt x="35" y="45"/>
                  </a:cubicBezTo>
                  <a:cubicBezTo>
                    <a:pt x="37" y="44"/>
                    <a:pt x="37" y="40"/>
                    <a:pt x="37" y="34"/>
                  </a:cubicBezTo>
                  <a:cubicBezTo>
                    <a:pt x="37" y="34"/>
                    <a:pt x="37" y="33"/>
                    <a:pt x="37" y="31"/>
                  </a:cubicBezTo>
                  <a:cubicBezTo>
                    <a:pt x="21" y="31"/>
                    <a:pt x="21" y="31"/>
                    <a:pt x="21" y="31"/>
                  </a:cubicBezTo>
                  <a:lnTo>
                    <a:pt x="21"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8"/>
            <p:cNvSpPr>
              <a:spLocks/>
            </p:cNvSpPr>
            <p:nvPr/>
          </p:nvSpPr>
          <p:spPr bwMode="auto">
            <a:xfrm>
              <a:off x="-603" y="1193"/>
              <a:ext cx="27" cy="32"/>
            </a:xfrm>
            <a:custGeom>
              <a:avLst/>
              <a:gdLst>
                <a:gd name="T0" fmla="*/ 44 w 44"/>
                <a:gd name="T1" fmla="*/ 0 h 52"/>
                <a:gd name="T2" fmla="*/ 25 w 44"/>
                <a:gd name="T3" fmla="*/ 30 h 52"/>
                <a:gd name="T4" fmla="*/ 25 w 44"/>
                <a:gd name="T5" fmla="*/ 52 h 52"/>
                <a:gd name="T6" fmla="*/ 19 w 44"/>
                <a:gd name="T7" fmla="*/ 52 h 52"/>
                <a:gd name="T8" fmla="*/ 19 w 44"/>
                <a:gd name="T9" fmla="*/ 30 h 52"/>
                <a:gd name="T10" fmla="*/ 0 w 44"/>
                <a:gd name="T11" fmla="*/ 0 h 52"/>
                <a:gd name="T12" fmla="*/ 7 w 44"/>
                <a:gd name="T13" fmla="*/ 0 h 52"/>
                <a:gd name="T14" fmla="*/ 18 w 44"/>
                <a:gd name="T15" fmla="*/ 18 h 52"/>
                <a:gd name="T16" fmla="*/ 20 w 44"/>
                <a:gd name="T17" fmla="*/ 21 h 52"/>
                <a:gd name="T18" fmla="*/ 21 w 44"/>
                <a:gd name="T19" fmla="*/ 23 h 52"/>
                <a:gd name="T20" fmla="*/ 22 w 44"/>
                <a:gd name="T21" fmla="*/ 24 h 52"/>
                <a:gd name="T22" fmla="*/ 22 w 44"/>
                <a:gd name="T23" fmla="*/ 24 h 52"/>
                <a:gd name="T24" fmla="*/ 23 w 44"/>
                <a:gd name="T25" fmla="*/ 23 h 52"/>
                <a:gd name="T26" fmla="*/ 24 w 44"/>
                <a:gd name="T27" fmla="*/ 21 h 52"/>
                <a:gd name="T28" fmla="*/ 26 w 44"/>
                <a:gd name="T29" fmla="*/ 18 h 52"/>
                <a:gd name="T30" fmla="*/ 37 w 44"/>
                <a:gd name="T31" fmla="*/ 0 h 52"/>
                <a:gd name="T32" fmla="*/ 44 w 44"/>
                <a:gd name="T3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52">
                  <a:moveTo>
                    <a:pt x="44" y="0"/>
                  </a:moveTo>
                  <a:cubicBezTo>
                    <a:pt x="25" y="30"/>
                    <a:pt x="25" y="30"/>
                    <a:pt x="25" y="30"/>
                  </a:cubicBezTo>
                  <a:cubicBezTo>
                    <a:pt x="25" y="52"/>
                    <a:pt x="25" y="52"/>
                    <a:pt x="25" y="52"/>
                  </a:cubicBezTo>
                  <a:cubicBezTo>
                    <a:pt x="19" y="52"/>
                    <a:pt x="19" y="52"/>
                    <a:pt x="19" y="52"/>
                  </a:cubicBezTo>
                  <a:cubicBezTo>
                    <a:pt x="19" y="30"/>
                    <a:pt x="19" y="30"/>
                    <a:pt x="19" y="30"/>
                  </a:cubicBezTo>
                  <a:cubicBezTo>
                    <a:pt x="0" y="0"/>
                    <a:pt x="0" y="0"/>
                    <a:pt x="0" y="0"/>
                  </a:cubicBezTo>
                  <a:cubicBezTo>
                    <a:pt x="7" y="0"/>
                    <a:pt x="7" y="0"/>
                    <a:pt x="7" y="0"/>
                  </a:cubicBezTo>
                  <a:cubicBezTo>
                    <a:pt x="18" y="18"/>
                    <a:pt x="18" y="18"/>
                    <a:pt x="18" y="18"/>
                  </a:cubicBezTo>
                  <a:cubicBezTo>
                    <a:pt x="20" y="21"/>
                    <a:pt x="20" y="21"/>
                    <a:pt x="20" y="21"/>
                  </a:cubicBezTo>
                  <a:cubicBezTo>
                    <a:pt x="20" y="21"/>
                    <a:pt x="21" y="22"/>
                    <a:pt x="21" y="23"/>
                  </a:cubicBezTo>
                  <a:cubicBezTo>
                    <a:pt x="22" y="24"/>
                    <a:pt x="22" y="24"/>
                    <a:pt x="22" y="24"/>
                  </a:cubicBezTo>
                  <a:cubicBezTo>
                    <a:pt x="22" y="24"/>
                    <a:pt x="22" y="24"/>
                    <a:pt x="22" y="24"/>
                  </a:cubicBezTo>
                  <a:cubicBezTo>
                    <a:pt x="23" y="24"/>
                    <a:pt x="23" y="23"/>
                    <a:pt x="23" y="23"/>
                  </a:cubicBezTo>
                  <a:cubicBezTo>
                    <a:pt x="24" y="21"/>
                    <a:pt x="24" y="21"/>
                    <a:pt x="24" y="21"/>
                  </a:cubicBezTo>
                  <a:cubicBezTo>
                    <a:pt x="26" y="18"/>
                    <a:pt x="26" y="18"/>
                    <a:pt x="26" y="18"/>
                  </a:cubicBezTo>
                  <a:cubicBezTo>
                    <a:pt x="37" y="0"/>
                    <a:pt x="37" y="0"/>
                    <a:pt x="37" y="0"/>
                  </a:cubicBezTo>
                  <a:lnTo>
                    <a:pt x="4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9"/>
            <p:cNvSpPr>
              <a:spLocks/>
            </p:cNvSpPr>
            <p:nvPr/>
          </p:nvSpPr>
          <p:spPr bwMode="auto">
            <a:xfrm>
              <a:off x="-544" y="1193"/>
              <a:ext cx="19" cy="32"/>
            </a:xfrm>
            <a:custGeom>
              <a:avLst/>
              <a:gdLst>
                <a:gd name="T0" fmla="*/ 3 w 19"/>
                <a:gd name="T1" fmla="*/ 3 h 32"/>
                <a:gd name="T2" fmla="*/ 3 w 19"/>
                <a:gd name="T3" fmla="*/ 14 h 32"/>
                <a:gd name="T4" fmla="*/ 19 w 19"/>
                <a:gd name="T5" fmla="*/ 14 h 32"/>
                <a:gd name="T6" fmla="*/ 19 w 19"/>
                <a:gd name="T7" fmla="*/ 17 h 32"/>
                <a:gd name="T8" fmla="*/ 3 w 19"/>
                <a:gd name="T9" fmla="*/ 17 h 32"/>
                <a:gd name="T10" fmla="*/ 3 w 19"/>
                <a:gd name="T11" fmla="*/ 32 h 32"/>
                <a:gd name="T12" fmla="*/ 0 w 19"/>
                <a:gd name="T13" fmla="*/ 32 h 32"/>
                <a:gd name="T14" fmla="*/ 0 w 19"/>
                <a:gd name="T15" fmla="*/ 0 h 32"/>
                <a:gd name="T16" fmla="*/ 19 w 19"/>
                <a:gd name="T17" fmla="*/ 0 h 32"/>
                <a:gd name="T18" fmla="*/ 19 w 19"/>
                <a:gd name="T19" fmla="*/ 3 h 32"/>
                <a:gd name="T20" fmla="*/ 3 w 19"/>
                <a:gd name="T21"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2">
                  <a:moveTo>
                    <a:pt x="3" y="3"/>
                  </a:moveTo>
                  <a:lnTo>
                    <a:pt x="3" y="14"/>
                  </a:lnTo>
                  <a:lnTo>
                    <a:pt x="19" y="14"/>
                  </a:lnTo>
                  <a:lnTo>
                    <a:pt x="19" y="17"/>
                  </a:lnTo>
                  <a:lnTo>
                    <a:pt x="3" y="17"/>
                  </a:lnTo>
                  <a:lnTo>
                    <a:pt x="3" y="32"/>
                  </a:lnTo>
                  <a:lnTo>
                    <a:pt x="0" y="32"/>
                  </a:lnTo>
                  <a:lnTo>
                    <a:pt x="0" y="0"/>
                  </a:lnTo>
                  <a:lnTo>
                    <a:pt x="19" y="0"/>
                  </a:lnTo>
                  <a:lnTo>
                    <a:pt x="19" y="3"/>
                  </a:lnTo>
                  <a:lnTo>
                    <a:pt x="3"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0"/>
            <p:cNvSpPr>
              <a:spLocks/>
            </p:cNvSpPr>
            <p:nvPr/>
          </p:nvSpPr>
          <p:spPr bwMode="auto">
            <a:xfrm>
              <a:off x="-513" y="1193"/>
              <a:ext cx="25" cy="32"/>
            </a:xfrm>
            <a:custGeom>
              <a:avLst/>
              <a:gdLst>
                <a:gd name="T0" fmla="*/ 35 w 41"/>
                <a:gd name="T1" fmla="*/ 0 h 52"/>
                <a:gd name="T2" fmla="*/ 41 w 41"/>
                <a:gd name="T3" fmla="*/ 0 h 52"/>
                <a:gd name="T4" fmla="*/ 41 w 41"/>
                <a:gd name="T5" fmla="*/ 36 h 52"/>
                <a:gd name="T6" fmla="*/ 37 w 41"/>
                <a:gd name="T7" fmla="*/ 49 h 52"/>
                <a:gd name="T8" fmla="*/ 21 w 41"/>
                <a:gd name="T9" fmla="*/ 52 h 52"/>
                <a:gd name="T10" fmla="*/ 4 w 41"/>
                <a:gd name="T11" fmla="*/ 49 h 52"/>
                <a:gd name="T12" fmla="*/ 0 w 41"/>
                <a:gd name="T13" fmla="*/ 38 h 52"/>
                <a:gd name="T14" fmla="*/ 0 w 41"/>
                <a:gd name="T15" fmla="*/ 36 h 52"/>
                <a:gd name="T16" fmla="*/ 0 w 41"/>
                <a:gd name="T17" fmla="*/ 0 h 52"/>
                <a:gd name="T18" fmla="*/ 6 w 41"/>
                <a:gd name="T19" fmla="*/ 0 h 52"/>
                <a:gd name="T20" fmla="*/ 6 w 41"/>
                <a:gd name="T21" fmla="*/ 36 h 52"/>
                <a:gd name="T22" fmla="*/ 8 w 41"/>
                <a:gd name="T23" fmla="*/ 46 h 52"/>
                <a:gd name="T24" fmla="*/ 20 w 41"/>
                <a:gd name="T25" fmla="*/ 47 h 52"/>
                <a:gd name="T26" fmla="*/ 33 w 41"/>
                <a:gd name="T27" fmla="*/ 46 h 52"/>
                <a:gd name="T28" fmla="*/ 35 w 41"/>
                <a:gd name="T29" fmla="*/ 36 h 52"/>
                <a:gd name="T30" fmla="*/ 35 w 41"/>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52">
                  <a:moveTo>
                    <a:pt x="35" y="0"/>
                  </a:moveTo>
                  <a:cubicBezTo>
                    <a:pt x="41" y="0"/>
                    <a:pt x="41" y="0"/>
                    <a:pt x="41" y="0"/>
                  </a:cubicBezTo>
                  <a:cubicBezTo>
                    <a:pt x="41" y="36"/>
                    <a:pt x="41" y="36"/>
                    <a:pt x="41" y="36"/>
                  </a:cubicBezTo>
                  <a:cubicBezTo>
                    <a:pt x="41" y="43"/>
                    <a:pt x="40" y="47"/>
                    <a:pt x="37" y="49"/>
                  </a:cubicBezTo>
                  <a:cubicBezTo>
                    <a:pt x="35" y="51"/>
                    <a:pt x="29" y="52"/>
                    <a:pt x="21" y="52"/>
                  </a:cubicBezTo>
                  <a:cubicBezTo>
                    <a:pt x="13" y="52"/>
                    <a:pt x="7" y="51"/>
                    <a:pt x="4" y="49"/>
                  </a:cubicBezTo>
                  <a:cubicBezTo>
                    <a:pt x="2" y="47"/>
                    <a:pt x="0" y="44"/>
                    <a:pt x="0" y="38"/>
                  </a:cubicBezTo>
                  <a:cubicBezTo>
                    <a:pt x="0" y="36"/>
                    <a:pt x="0" y="36"/>
                    <a:pt x="0" y="36"/>
                  </a:cubicBezTo>
                  <a:cubicBezTo>
                    <a:pt x="0" y="0"/>
                    <a:pt x="0" y="0"/>
                    <a:pt x="0" y="0"/>
                  </a:cubicBezTo>
                  <a:cubicBezTo>
                    <a:pt x="6" y="0"/>
                    <a:pt x="6" y="0"/>
                    <a:pt x="6" y="0"/>
                  </a:cubicBezTo>
                  <a:cubicBezTo>
                    <a:pt x="6" y="36"/>
                    <a:pt x="6" y="36"/>
                    <a:pt x="6" y="36"/>
                  </a:cubicBezTo>
                  <a:cubicBezTo>
                    <a:pt x="6" y="41"/>
                    <a:pt x="7" y="44"/>
                    <a:pt x="8" y="46"/>
                  </a:cubicBezTo>
                  <a:cubicBezTo>
                    <a:pt x="10" y="47"/>
                    <a:pt x="14" y="47"/>
                    <a:pt x="20" y="47"/>
                  </a:cubicBezTo>
                  <a:cubicBezTo>
                    <a:pt x="27" y="47"/>
                    <a:pt x="31" y="47"/>
                    <a:pt x="33" y="46"/>
                  </a:cubicBezTo>
                  <a:cubicBezTo>
                    <a:pt x="34" y="44"/>
                    <a:pt x="35" y="41"/>
                    <a:pt x="35" y="36"/>
                  </a:cubicBezTo>
                  <a:lnTo>
                    <a:pt x="3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1"/>
            <p:cNvSpPr>
              <a:spLocks/>
            </p:cNvSpPr>
            <p:nvPr/>
          </p:nvSpPr>
          <p:spPr bwMode="auto">
            <a:xfrm>
              <a:off x="-476" y="1193"/>
              <a:ext cx="24" cy="32"/>
            </a:xfrm>
            <a:custGeom>
              <a:avLst/>
              <a:gdLst>
                <a:gd name="T0" fmla="*/ 14 w 24"/>
                <a:gd name="T1" fmla="*/ 4 h 32"/>
                <a:gd name="T2" fmla="*/ 14 w 24"/>
                <a:gd name="T3" fmla="*/ 32 h 32"/>
                <a:gd name="T4" fmla="*/ 10 w 24"/>
                <a:gd name="T5" fmla="*/ 32 h 32"/>
                <a:gd name="T6" fmla="*/ 10 w 24"/>
                <a:gd name="T7" fmla="*/ 4 h 32"/>
                <a:gd name="T8" fmla="*/ 0 w 24"/>
                <a:gd name="T9" fmla="*/ 4 h 32"/>
                <a:gd name="T10" fmla="*/ 0 w 24"/>
                <a:gd name="T11" fmla="*/ 0 h 32"/>
                <a:gd name="T12" fmla="*/ 24 w 24"/>
                <a:gd name="T13" fmla="*/ 0 h 32"/>
                <a:gd name="T14" fmla="*/ 24 w 24"/>
                <a:gd name="T15" fmla="*/ 4 h 32"/>
                <a:gd name="T16" fmla="*/ 14 w 24"/>
                <a:gd name="T17" fmla="*/ 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2">
                  <a:moveTo>
                    <a:pt x="14" y="4"/>
                  </a:moveTo>
                  <a:lnTo>
                    <a:pt x="14" y="32"/>
                  </a:lnTo>
                  <a:lnTo>
                    <a:pt x="10" y="32"/>
                  </a:lnTo>
                  <a:lnTo>
                    <a:pt x="10" y="4"/>
                  </a:lnTo>
                  <a:lnTo>
                    <a:pt x="0" y="4"/>
                  </a:lnTo>
                  <a:lnTo>
                    <a:pt x="0" y="0"/>
                  </a:lnTo>
                  <a:lnTo>
                    <a:pt x="24" y="0"/>
                  </a:lnTo>
                  <a:lnTo>
                    <a:pt x="24" y="4"/>
                  </a:lnTo>
                  <a:lnTo>
                    <a:pt x="14" y="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2"/>
            <p:cNvSpPr>
              <a:spLocks/>
            </p:cNvSpPr>
            <p:nvPr/>
          </p:nvSpPr>
          <p:spPr bwMode="auto">
            <a:xfrm>
              <a:off x="-440" y="1193"/>
              <a:ext cx="24" cy="32"/>
            </a:xfrm>
            <a:custGeom>
              <a:avLst/>
              <a:gdLst>
                <a:gd name="T0" fmla="*/ 35 w 41"/>
                <a:gd name="T1" fmla="*/ 0 h 52"/>
                <a:gd name="T2" fmla="*/ 41 w 41"/>
                <a:gd name="T3" fmla="*/ 0 h 52"/>
                <a:gd name="T4" fmla="*/ 41 w 41"/>
                <a:gd name="T5" fmla="*/ 36 h 52"/>
                <a:gd name="T6" fmla="*/ 37 w 41"/>
                <a:gd name="T7" fmla="*/ 49 h 52"/>
                <a:gd name="T8" fmla="*/ 20 w 41"/>
                <a:gd name="T9" fmla="*/ 52 h 52"/>
                <a:gd name="T10" fmla="*/ 4 w 41"/>
                <a:gd name="T11" fmla="*/ 49 h 52"/>
                <a:gd name="T12" fmla="*/ 0 w 41"/>
                <a:gd name="T13" fmla="*/ 38 h 52"/>
                <a:gd name="T14" fmla="*/ 0 w 41"/>
                <a:gd name="T15" fmla="*/ 36 h 52"/>
                <a:gd name="T16" fmla="*/ 0 w 41"/>
                <a:gd name="T17" fmla="*/ 0 h 52"/>
                <a:gd name="T18" fmla="*/ 6 w 41"/>
                <a:gd name="T19" fmla="*/ 0 h 52"/>
                <a:gd name="T20" fmla="*/ 6 w 41"/>
                <a:gd name="T21" fmla="*/ 36 h 52"/>
                <a:gd name="T22" fmla="*/ 8 w 41"/>
                <a:gd name="T23" fmla="*/ 46 h 52"/>
                <a:gd name="T24" fmla="*/ 20 w 41"/>
                <a:gd name="T25" fmla="*/ 47 h 52"/>
                <a:gd name="T26" fmla="*/ 33 w 41"/>
                <a:gd name="T27" fmla="*/ 46 h 52"/>
                <a:gd name="T28" fmla="*/ 35 w 41"/>
                <a:gd name="T29" fmla="*/ 36 h 52"/>
                <a:gd name="T30" fmla="*/ 35 w 41"/>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52">
                  <a:moveTo>
                    <a:pt x="35" y="0"/>
                  </a:moveTo>
                  <a:cubicBezTo>
                    <a:pt x="41" y="0"/>
                    <a:pt x="41" y="0"/>
                    <a:pt x="41" y="0"/>
                  </a:cubicBezTo>
                  <a:cubicBezTo>
                    <a:pt x="41" y="36"/>
                    <a:pt x="41" y="36"/>
                    <a:pt x="41" y="36"/>
                  </a:cubicBezTo>
                  <a:cubicBezTo>
                    <a:pt x="41" y="43"/>
                    <a:pt x="40" y="47"/>
                    <a:pt x="37" y="49"/>
                  </a:cubicBezTo>
                  <a:cubicBezTo>
                    <a:pt x="34" y="51"/>
                    <a:pt x="29" y="52"/>
                    <a:pt x="20" y="52"/>
                  </a:cubicBezTo>
                  <a:cubicBezTo>
                    <a:pt x="12" y="52"/>
                    <a:pt x="7" y="51"/>
                    <a:pt x="4" y="49"/>
                  </a:cubicBezTo>
                  <a:cubicBezTo>
                    <a:pt x="1" y="47"/>
                    <a:pt x="0" y="44"/>
                    <a:pt x="0" y="38"/>
                  </a:cubicBezTo>
                  <a:cubicBezTo>
                    <a:pt x="0" y="36"/>
                    <a:pt x="0" y="36"/>
                    <a:pt x="0" y="36"/>
                  </a:cubicBezTo>
                  <a:cubicBezTo>
                    <a:pt x="0" y="0"/>
                    <a:pt x="0" y="0"/>
                    <a:pt x="0" y="0"/>
                  </a:cubicBezTo>
                  <a:cubicBezTo>
                    <a:pt x="6" y="0"/>
                    <a:pt x="6" y="0"/>
                    <a:pt x="6" y="0"/>
                  </a:cubicBezTo>
                  <a:cubicBezTo>
                    <a:pt x="6" y="36"/>
                    <a:pt x="6" y="36"/>
                    <a:pt x="6" y="36"/>
                  </a:cubicBezTo>
                  <a:cubicBezTo>
                    <a:pt x="6" y="41"/>
                    <a:pt x="7" y="44"/>
                    <a:pt x="8" y="46"/>
                  </a:cubicBezTo>
                  <a:cubicBezTo>
                    <a:pt x="10" y="47"/>
                    <a:pt x="14" y="47"/>
                    <a:pt x="20" y="47"/>
                  </a:cubicBezTo>
                  <a:cubicBezTo>
                    <a:pt x="27" y="47"/>
                    <a:pt x="31" y="47"/>
                    <a:pt x="33" y="46"/>
                  </a:cubicBezTo>
                  <a:cubicBezTo>
                    <a:pt x="34" y="44"/>
                    <a:pt x="35" y="41"/>
                    <a:pt x="35" y="36"/>
                  </a:cubicBezTo>
                  <a:lnTo>
                    <a:pt x="3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3"/>
            <p:cNvSpPr>
              <a:spLocks noEditPoints="1"/>
            </p:cNvSpPr>
            <p:nvPr/>
          </p:nvSpPr>
          <p:spPr bwMode="auto">
            <a:xfrm>
              <a:off x="-401" y="1193"/>
              <a:ext cx="24" cy="32"/>
            </a:xfrm>
            <a:custGeom>
              <a:avLst/>
              <a:gdLst>
                <a:gd name="T0" fmla="*/ 0 w 39"/>
                <a:gd name="T1" fmla="*/ 52 h 52"/>
                <a:gd name="T2" fmla="*/ 0 w 39"/>
                <a:gd name="T3" fmla="*/ 0 h 52"/>
                <a:gd name="T4" fmla="*/ 24 w 39"/>
                <a:gd name="T5" fmla="*/ 0 h 52"/>
                <a:gd name="T6" fmla="*/ 36 w 39"/>
                <a:gd name="T7" fmla="*/ 3 h 52"/>
                <a:gd name="T8" fmla="*/ 39 w 39"/>
                <a:gd name="T9" fmla="*/ 15 h 52"/>
                <a:gd name="T10" fmla="*/ 38 w 39"/>
                <a:gd name="T11" fmla="*/ 25 h 52"/>
                <a:gd name="T12" fmla="*/ 30 w 39"/>
                <a:gd name="T13" fmla="*/ 29 h 52"/>
                <a:gd name="T14" fmla="*/ 30 w 39"/>
                <a:gd name="T15" fmla="*/ 29 h 52"/>
                <a:gd name="T16" fmla="*/ 39 w 39"/>
                <a:gd name="T17" fmla="*/ 39 h 52"/>
                <a:gd name="T18" fmla="*/ 39 w 39"/>
                <a:gd name="T19" fmla="*/ 52 h 52"/>
                <a:gd name="T20" fmla="*/ 33 w 39"/>
                <a:gd name="T21" fmla="*/ 52 h 52"/>
                <a:gd name="T22" fmla="*/ 33 w 39"/>
                <a:gd name="T23" fmla="*/ 40 h 52"/>
                <a:gd name="T24" fmla="*/ 25 w 39"/>
                <a:gd name="T25" fmla="*/ 31 h 52"/>
                <a:gd name="T26" fmla="*/ 23 w 39"/>
                <a:gd name="T27" fmla="*/ 31 h 52"/>
                <a:gd name="T28" fmla="*/ 5 w 39"/>
                <a:gd name="T29" fmla="*/ 31 h 52"/>
                <a:gd name="T30" fmla="*/ 5 w 39"/>
                <a:gd name="T31" fmla="*/ 52 h 52"/>
                <a:gd name="T32" fmla="*/ 0 w 39"/>
                <a:gd name="T33" fmla="*/ 52 h 52"/>
                <a:gd name="T34" fmla="*/ 5 w 39"/>
                <a:gd name="T35" fmla="*/ 26 h 52"/>
                <a:gd name="T36" fmla="*/ 22 w 39"/>
                <a:gd name="T37" fmla="*/ 26 h 52"/>
                <a:gd name="T38" fmla="*/ 31 w 39"/>
                <a:gd name="T39" fmla="*/ 24 h 52"/>
                <a:gd name="T40" fmla="*/ 34 w 39"/>
                <a:gd name="T41" fmla="*/ 16 h 52"/>
                <a:gd name="T42" fmla="*/ 32 w 39"/>
                <a:gd name="T43" fmla="*/ 7 h 52"/>
                <a:gd name="T44" fmla="*/ 24 w 39"/>
                <a:gd name="T45" fmla="*/ 5 h 52"/>
                <a:gd name="T46" fmla="*/ 5 w 39"/>
                <a:gd name="T47" fmla="*/ 5 h 52"/>
                <a:gd name="T48" fmla="*/ 5 w 39"/>
                <a:gd name="T49"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52">
                  <a:moveTo>
                    <a:pt x="0" y="52"/>
                  </a:moveTo>
                  <a:cubicBezTo>
                    <a:pt x="0" y="0"/>
                    <a:pt x="0" y="0"/>
                    <a:pt x="0" y="0"/>
                  </a:cubicBezTo>
                  <a:cubicBezTo>
                    <a:pt x="24" y="0"/>
                    <a:pt x="24" y="0"/>
                    <a:pt x="24" y="0"/>
                  </a:cubicBezTo>
                  <a:cubicBezTo>
                    <a:pt x="30" y="0"/>
                    <a:pt x="34" y="1"/>
                    <a:pt x="36" y="3"/>
                  </a:cubicBezTo>
                  <a:cubicBezTo>
                    <a:pt x="38" y="6"/>
                    <a:pt x="39" y="9"/>
                    <a:pt x="39" y="15"/>
                  </a:cubicBezTo>
                  <a:cubicBezTo>
                    <a:pt x="39" y="20"/>
                    <a:pt x="39" y="23"/>
                    <a:pt x="38" y="25"/>
                  </a:cubicBezTo>
                  <a:cubicBezTo>
                    <a:pt x="36" y="27"/>
                    <a:pt x="34" y="28"/>
                    <a:pt x="30" y="29"/>
                  </a:cubicBezTo>
                  <a:cubicBezTo>
                    <a:pt x="30" y="29"/>
                    <a:pt x="30" y="29"/>
                    <a:pt x="30" y="29"/>
                  </a:cubicBezTo>
                  <a:cubicBezTo>
                    <a:pt x="36" y="29"/>
                    <a:pt x="39" y="32"/>
                    <a:pt x="39" y="39"/>
                  </a:cubicBezTo>
                  <a:cubicBezTo>
                    <a:pt x="39" y="52"/>
                    <a:pt x="39" y="52"/>
                    <a:pt x="39" y="52"/>
                  </a:cubicBezTo>
                  <a:cubicBezTo>
                    <a:pt x="33" y="52"/>
                    <a:pt x="33" y="52"/>
                    <a:pt x="33" y="52"/>
                  </a:cubicBezTo>
                  <a:cubicBezTo>
                    <a:pt x="33" y="40"/>
                    <a:pt x="33" y="40"/>
                    <a:pt x="33" y="40"/>
                  </a:cubicBezTo>
                  <a:cubicBezTo>
                    <a:pt x="33" y="34"/>
                    <a:pt x="30" y="31"/>
                    <a:pt x="25" y="31"/>
                  </a:cubicBezTo>
                  <a:cubicBezTo>
                    <a:pt x="23" y="31"/>
                    <a:pt x="23" y="31"/>
                    <a:pt x="23" y="31"/>
                  </a:cubicBezTo>
                  <a:cubicBezTo>
                    <a:pt x="5" y="31"/>
                    <a:pt x="5" y="31"/>
                    <a:pt x="5" y="31"/>
                  </a:cubicBezTo>
                  <a:cubicBezTo>
                    <a:pt x="5" y="52"/>
                    <a:pt x="5" y="52"/>
                    <a:pt x="5" y="52"/>
                  </a:cubicBezTo>
                  <a:lnTo>
                    <a:pt x="0" y="52"/>
                  </a:lnTo>
                  <a:close/>
                  <a:moveTo>
                    <a:pt x="5" y="26"/>
                  </a:moveTo>
                  <a:cubicBezTo>
                    <a:pt x="22" y="26"/>
                    <a:pt x="22" y="26"/>
                    <a:pt x="22" y="26"/>
                  </a:cubicBezTo>
                  <a:cubicBezTo>
                    <a:pt x="27" y="26"/>
                    <a:pt x="30" y="25"/>
                    <a:pt x="31" y="24"/>
                  </a:cubicBezTo>
                  <a:cubicBezTo>
                    <a:pt x="33" y="23"/>
                    <a:pt x="34" y="20"/>
                    <a:pt x="34" y="16"/>
                  </a:cubicBezTo>
                  <a:cubicBezTo>
                    <a:pt x="34" y="12"/>
                    <a:pt x="33" y="9"/>
                    <a:pt x="32" y="7"/>
                  </a:cubicBezTo>
                  <a:cubicBezTo>
                    <a:pt x="31" y="6"/>
                    <a:pt x="28" y="5"/>
                    <a:pt x="24" y="5"/>
                  </a:cubicBezTo>
                  <a:cubicBezTo>
                    <a:pt x="5" y="5"/>
                    <a:pt x="5" y="5"/>
                    <a:pt x="5" y="5"/>
                  </a:cubicBezTo>
                  <a:lnTo>
                    <a:pt x="5"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4"/>
            <p:cNvSpPr>
              <a:spLocks/>
            </p:cNvSpPr>
            <p:nvPr/>
          </p:nvSpPr>
          <p:spPr bwMode="auto">
            <a:xfrm>
              <a:off x="-365" y="1193"/>
              <a:ext cx="21" cy="32"/>
            </a:xfrm>
            <a:custGeom>
              <a:avLst/>
              <a:gdLst>
                <a:gd name="T0" fmla="*/ 4 w 21"/>
                <a:gd name="T1" fmla="*/ 3 h 32"/>
                <a:gd name="T2" fmla="*/ 4 w 21"/>
                <a:gd name="T3" fmla="*/ 14 h 32"/>
                <a:gd name="T4" fmla="*/ 20 w 21"/>
                <a:gd name="T5" fmla="*/ 14 h 32"/>
                <a:gd name="T6" fmla="*/ 20 w 21"/>
                <a:gd name="T7" fmla="*/ 17 h 32"/>
                <a:gd name="T8" fmla="*/ 4 w 21"/>
                <a:gd name="T9" fmla="*/ 17 h 32"/>
                <a:gd name="T10" fmla="*/ 4 w 21"/>
                <a:gd name="T11" fmla="*/ 29 h 32"/>
                <a:gd name="T12" fmla="*/ 21 w 21"/>
                <a:gd name="T13" fmla="*/ 29 h 32"/>
                <a:gd name="T14" fmla="*/ 21 w 21"/>
                <a:gd name="T15" fmla="*/ 32 h 32"/>
                <a:gd name="T16" fmla="*/ 0 w 21"/>
                <a:gd name="T17" fmla="*/ 32 h 32"/>
                <a:gd name="T18" fmla="*/ 0 w 21"/>
                <a:gd name="T19" fmla="*/ 0 h 32"/>
                <a:gd name="T20" fmla="*/ 21 w 21"/>
                <a:gd name="T21" fmla="*/ 0 h 32"/>
                <a:gd name="T22" fmla="*/ 21 w 21"/>
                <a:gd name="T23" fmla="*/ 3 h 32"/>
                <a:gd name="T24" fmla="*/ 4 w 21"/>
                <a:gd name="T25"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32">
                  <a:moveTo>
                    <a:pt x="4" y="3"/>
                  </a:moveTo>
                  <a:lnTo>
                    <a:pt x="4" y="14"/>
                  </a:lnTo>
                  <a:lnTo>
                    <a:pt x="20" y="14"/>
                  </a:lnTo>
                  <a:lnTo>
                    <a:pt x="20" y="17"/>
                  </a:lnTo>
                  <a:lnTo>
                    <a:pt x="4" y="17"/>
                  </a:lnTo>
                  <a:lnTo>
                    <a:pt x="4" y="29"/>
                  </a:lnTo>
                  <a:lnTo>
                    <a:pt x="21" y="29"/>
                  </a:lnTo>
                  <a:lnTo>
                    <a:pt x="21" y="32"/>
                  </a:lnTo>
                  <a:lnTo>
                    <a:pt x="0" y="32"/>
                  </a:lnTo>
                  <a:lnTo>
                    <a:pt x="0" y="0"/>
                  </a:lnTo>
                  <a:lnTo>
                    <a:pt x="21" y="0"/>
                  </a:lnTo>
                  <a:lnTo>
                    <a:pt x="21" y="3"/>
                  </a:lnTo>
                  <a:lnTo>
                    <a:pt x="4"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5"/>
            <p:cNvSpPr>
              <a:spLocks/>
            </p:cNvSpPr>
            <p:nvPr/>
          </p:nvSpPr>
          <p:spPr bwMode="auto">
            <a:xfrm>
              <a:off x="-333" y="1193"/>
              <a:ext cx="24" cy="32"/>
            </a:xfrm>
            <a:custGeom>
              <a:avLst/>
              <a:gdLst>
                <a:gd name="T0" fmla="*/ 38 w 39"/>
                <a:gd name="T1" fmla="*/ 14 h 52"/>
                <a:gd name="T2" fmla="*/ 32 w 39"/>
                <a:gd name="T3" fmla="*/ 14 h 52"/>
                <a:gd name="T4" fmla="*/ 30 w 39"/>
                <a:gd name="T5" fmla="*/ 6 h 52"/>
                <a:gd name="T6" fmla="*/ 20 w 39"/>
                <a:gd name="T7" fmla="*/ 5 h 52"/>
                <a:gd name="T8" fmla="*/ 9 w 39"/>
                <a:gd name="T9" fmla="*/ 6 h 52"/>
                <a:gd name="T10" fmla="*/ 6 w 39"/>
                <a:gd name="T11" fmla="*/ 13 h 52"/>
                <a:gd name="T12" fmla="*/ 8 w 39"/>
                <a:gd name="T13" fmla="*/ 21 h 52"/>
                <a:gd name="T14" fmla="*/ 20 w 39"/>
                <a:gd name="T15" fmla="*/ 23 h 52"/>
                <a:gd name="T16" fmla="*/ 36 w 39"/>
                <a:gd name="T17" fmla="*/ 26 h 52"/>
                <a:gd name="T18" fmla="*/ 39 w 39"/>
                <a:gd name="T19" fmla="*/ 37 h 52"/>
                <a:gd name="T20" fmla="*/ 35 w 39"/>
                <a:gd name="T21" fmla="*/ 50 h 52"/>
                <a:gd name="T22" fmla="*/ 19 w 39"/>
                <a:gd name="T23" fmla="*/ 52 h 52"/>
                <a:gd name="T24" fmla="*/ 4 w 39"/>
                <a:gd name="T25" fmla="*/ 50 h 52"/>
                <a:gd name="T26" fmla="*/ 0 w 39"/>
                <a:gd name="T27" fmla="*/ 38 h 52"/>
                <a:gd name="T28" fmla="*/ 0 w 39"/>
                <a:gd name="T29" fmla="*/ 36 h 52"/>
                <a:gd name="T30" fmla="*/ 6 w 39"/>
                <a:gd name="T31" fmla="*/ 36 h 52"/>
                <a:gd name="T32" fmla="*/ 6 w 39"/>
                <a:gd name="T33" fmla="*/ 37 h 52"/>
                <a:gd name="T34" fmla="*/ 8 w 39"/>
                <a:gd name="T35" fmla="*/ 46 h 52"/>
                <a:gd name="T36" fmla="*/ 19 w 39"/>
                <a:gd name="T37" fmla="*/ 47 h 52"/>
                <a:gd name="T38" fmla="*/ 31 w 39"/>
                <a:gd name="T39" fmla="*/ 46 h 52"/>
                <a:gd name="T40" fmla="*/ 33 w 39"/>
                <a:gd name="T41" fmla="*/ 37 h 52"/>
                <a:gd name="T42" fmla="*/ 32 w 39"/>
                <a:gd name="T43" fmla="*/ 30 h 52"/>
                <a:gd name="T44" fmla="*/ 25 w 39"/>
                <a:gd name="T45" fmla="*/ 29 h 52"/>
                <a:gd name="T46" fmla="*/ 19 w 39"/>
                <a:gd name="T47" fmla="*/ 28 h 52"/>
                <a:gd name="T48" fmla="*/ 13 w 39"/>
                <a:gd name="T49" fmla="*/ 28 h 52"/>
                <a:gd name="T50" fmla="*/ 0 w 39"/>
                <a:gd name="T51" fmla="*/ 14 h 52"/>
                <a:gd name="T52" fmla="*/ 4 w 39"/>
                <a:gd name="T53" fmla="*/ 3 h 52"/>
                <a:gd name="T54" fmla="*/ 19 w 39"/>
                <a:gd name="T55" fmla="*/ 0 h 52"/>
                <a:gd name="T56" fmla="*/ 35 w 39"/>
                <a:gd name="T57" fmla="*/ 2 h 52"/>
                <a:gd name="T58" fmla="*/ 38 w 39"/>
                <a:gd name="T59" fmla="*/ 1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 h="52">
                  <a:moveTo>
                    <a:pt x="38" y="14"/>
                  </a:moveTo>
                  <a:cubicBezTo>
                    <a:pt x="32" y="14"/>
                    <a:pt x="32" y="14"/>
                    <a:pt x="32" y="14"/>
                  </a:cubicBezTo>
                  <a:cubicBezTo>
                    <a:pt x="32" y="10"/>
                    <a:pt x="32" y="7"/>
                    <a:pt x="30" y="6"/>
                  </a:cubicBezTo>
                  <a:cubicBezTo>
                    <a:pt x="29" y="5"/>
                    <a:pt x="26" y="5"/>
                    <a:pt x="20" y="5"/>
                  </a:cubicBezTo>
                  <a:cubicBezTo>
                    <a:pt x="14" y="5"/>
                    <a:pt x="10" y="5"/>
                    <a:pt x="9" y="6"/>
                  </a:cubicBezTo>
                  <a:cubicBezTo>
                    <a:pt x="7" y="7"/>
                    <a:pt x="6" y="10"/>
                    <a:pt x="6" y="13"/>
                  </a:cubicBezTo>
                  <a:cubicBezTo>
                    <a:pt x="6" y="17"/>
                    <a:pt x="7" y="20"/>
                    <a:pt x="8" y="21"/>
                  </a:cubicBezTo>
                  <a:cubicBezTo>
                    <a:pt x="9" y="22"/>
                    <a:pt x="13" y="22"/>
                    <a:pt x="20" y="23"/>
                  </a:cubicBezTo>
                  <a:cubicBezTo>
                    <a:pt x="28" y="23"/>
                    <a:pt x="34" y="24"/>
                    <a:pt x="36" y="26"/>
                  </a:cubicBezTo>
                  <a:cubicBezTo>
                    <a:pt x="38" y="28"/>
                    <a:pt x="39" y="31"/>
                    <a:pt x="39" y="37"/>
                  </a:cubicBezTo>
                  <a:cubicBezTo>
                    <a:pt x="39" y="44"/>
                    <a:pt x="38" y="48"/>
                    <a:pt x="35" y="50"/>
                  </a:cubicBezTo>
                  <a:cubicBezTo>
                    <a:pt x="33" y="51"/>
                    <a:pt x="27" y="52"/>
                    <a:pt x="19" y="52"/>
                  </a:cubicBezTo>
                  <a:cubicBezTo>
                    <a:pt x="11" y="52"/>
                    <a:pt x="6" y="51"/>
                    <a:pt x="4" y="50"/>
                  </a:cubicBezTo>
                  <a:cubicBezTo>
                    <a:pt x="1" y="48"/>
                    <a:pt x="0" y="44"/>
                    <a:pt x="0" y="38"/>
                  </a:cubicBezTo>
                  <a:cubicBezTo>
                    <a:pt x="0" y="36"/>
                    <a:pt x="0" y="36"/>
                    <a:pt x="0" y="36"/>
                  </a:cubicBezTo>
                  <a:cubicBezTo>
                    <a:pt x="6" y="36"/>
                    <a:pt x="6" y="36"/>
                    <a:pt x="6" y="36"/>
                  </a:cubicBezTo>
                  <a:cubicBezTo>
                    <a:pt x="6" y="37"/>
                    <a:pt x="6" y="37"/>
                    <a:pt x="6" y="37"/>
                  </a:cubicBezTo>
                  <a:cubicBezTo>
                    <a:pt x="6" y="42"/>
                    <a:pt x="6" y="45"/>
                    <a:pt x="8" y="46"/>
                  </a:cubicBezTo>
                  <a:cubicBezTo>
                    <a:pt x="9" y="47"/>
                    <a:pt x="13" y="47"/>
                    <a:pt x="19" y="47"/>
                  </a:cubicBezTo>
                  <a:cubicBezTo>
                    <a:pt x="25" y="47"/>
                    <a:pt x="30" y="47"/>
                    <a:pt x="31" y="46"/>
                  </a:cubicBezTo>
                  <a:cubicBezTo>
                    <a:pt x="33" y="45"/>
                    <a:pt x="33" y="42"/>
                    <a:pt x="33" y="37"/>
                  </a:cubicBezTo>
                  <a:cubicBezTo>
                    <a:pt x="33" y="34"/>
                    <a:pt x="33" y="32"/>
                    <a:pt x="32" y="30"/>
                  </a:cubicBezTo>
                  <a:cubicBezTo>
                    <a:pt x="31" y="29"/>
                    <a:pt x="29" y="29"/>
                    <a:pt x="25" y="29"/>
                  </a:cubicBezTo>
                  <a:cubicBezTo>
                    <a:pt x="19" y="28"/>
                    <a:pt x="19" y="28"/>
                    <a:pt x="19" y="28"/>
                  </a:cubicBezTo>
                  <a:cubicBezTo>
                    <a:pt x="13" y="28"/>
                    <a:pt x="13" y="28"/>
                    <a:pt x="13" y="28"/>
                  </a:cubicBezTo>
                  <a:cubicBezTo>
                    <a:pt x="5" y="27"/>
                    <a:pt x="0" y="23"/>
                    <a:pt x="0" y="14"/>
                  </a:cubicBezTo>
                  <a:cubicBezTo>
                    <a:pt x="0" y="8"/>
                    <a:pt x="2" y="5"/>
                    <a:pt x="4" y="3"/>
                  </a:cubicBezTo>
                  <a:cubicBezTo>
                    <a:pt x="7" y="1"/>
                    <a:pt x="12" y="0"/>
                    <a:pt x="19" y="0"/>
                  </a:cubicBezTo>
                  <a:cubicBezTo>
                    <a:pt x="27" y="0"/>
                    <a:pt x="32" y="1"/>
                    <a:pt x="35" y="2"/>
                  </a:cubicBezTo>
                  <a:cubicBezTo>
                    <a:pt x="37" y="4"/>
                    <a:pt x="38" y="8"/>
                    <a:pt x="38" y="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6"/>
            <p:cNvSpPr>
              <a:spLocks/>
            </p:cNvSpPr>
            <p:nvPr/>
          </p:nvSpPr>
          <p:spPr bwMode="auto">
            <a:xfrm>
              <a:off x="-278" y="1193"/>
              <a:ext cx="26" cy="32"/>
            </a:xfrm>
            <a:custGeom>
              <a:avLst/>
              <a:gdLst>
                <a:gd name="T0" fmla="*/ 21 w 43"/>
                <a:gd name="T1" fmla="*/ 26 h 52"/>
                <a:gd name="T2" fmla="*/ 43 w 43"/>
                <a:gd name="T3" fmla="*/ 26 h 52"/>
                <a:gd name="T4" fmla="*/ 43 w 43"/>
                <a:gd name="T5" fmla="*/ 32 h 52"/>
                <a:gd name="T6" fmla="*/ 40 w 43"/>
                <a:gd name="T7" fmla="*/ 49 h 52"/>
                <a:gd name="T8" fmla="*/ 22 w 43"/>
                <a:gd name="T9" fmla="*/ 52 h 52"/>
                <a:gd name="T10" fmla="*/ 4 w 43"/>
                <a:gd name="T11" fmla="*/ 48 h 52"/>
                <a:gd name="T12" fmla="*/ 0 w 43"/>
                <a:gd name="T13" fmla="*/ 31 h 52"/>
                <a:gd name="T14" fmla="*/ 0 w 43"/>
                <a:gd name="T15" fmla="*/ 23 h 52"/>
                <a:gd name="T16" fmla="*/ 0 w 43"/>
                <a:gd name="T17" fmla="*/ 19 h 52"/>
                <a:gd name="T18" fmla="*/ 5 w 43"/>
                <a:gd name="T19" fmla="*/ 3 h 52"/>
                <a:gd name="T20" fmla="*/ 22 w 43"/>
                <a:gd name="T21" fmla="*/ 0 h 52"/>
                <a:gd name="T22" fmla="*/ 39 w 43"/>
                <a:gd name="T23" fmla="*/ 2 h 52"/>
                <a:gd name="T24" fmla="*/ 43 w 43"/>
                <a:gd name="T25" fmla="*/ 13 h 52"/>
                <a:gd name="T26" fmla="*/ 43 w 43"/>
                <a:gd name="T27" fmla="*/ 15 h 52"/>
                <a:gd name="T28" fmla="*/ 37 w 43"/>
                <a:gd name="T29" fmla="*/ 15 h 52"/>
                <a:gd name="T30" fmla="*/ 37 w 43"/>
                <a:gd name="T31" fmla="*/ 14 h 52"/>
                <a:gd name="T32" fmla="*/ 35 w 43"/>
                <a:gd name="T33" fmla="*/ 6 h 52"/>
                <a:gd name="T34" fmla="*/ 21 w 43"/>
                <a:gd name="T35" fmla="*/ 5 h 52"/>
                <a:gd name="T36" fmla="*/ 8 w 43"/>
                <a:gd name="T37" fmla="*/ 7 h 52"/>
                <a:gd name="T38" fmla="*/ 6 w 43"/>
                <a:gd name="T39" fmla="*/ 19 h 52"/>
                <a:gd name="T40" fmla="*/ 6 w 43"/>
                <a:gd name="T41" fmla="*/ 26 h 52"/>
                <a:gd name="T42" fmla="*/ 6 w 43"/>
                <a:gd name="T43" fmla="*/ 33 h 52"/>
                <a:gd name="T44" fmla="*/ 9 w 43"/>
                <a:gd name="T45" fmla="*/ 45 h 52"/>
                <a:gd name="T46" fmla="*/ 24 w 43"/>
                <a:gd name="T47" fmla="*/ 47 h 52"/>
                <a:gd name="T48" fmla="*/ 35 w 43"/>
                <a:gd name="T49" fmla="*/ 45 h 52"/>
                <a:gd name="T50" fmla="*/ 38 w 43"/>
                <a:gd name="T51" fmla="*/ 34 h 52"/>
                <a:gd name="T52" fmla="*/ 37 w 43"/>
                <a:gd name="T53" fmla="*/ 31 h 52"/>
                <a:gd name="T54" fmla="*/ 21 w 43"/>
                <a:gd name="T55" fmla="*/ 31 h 52"/>
                <a:gd name="T56" fmla="*/ 21 w 43"/>
                <a:gd name="T5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52">
                  <a:moveTo>
                    <a:pt x="21" y="26"/>
                  </a:moveTo>
                  <a:cubicBezTo>
                    <a:pt x="43" y="26"/>
                    <a:pt x="43" y="26"/>
                    <a:pt x="43" y="26"/>
                  </a:cubicBezTo>
                  <a:cubicBezTo>
                    <a:pt x="43" y="27"/>
                    <a:pt x="43" y="29"/>
                    <a:pt x="43" y="32"/>
                  </a:cubicBezTo>
                  <a:cubicBezTo>
                    <a:pt x="43" y="41"/>
                    <a:pt x="42" y="47"/>
                    <a:pt x="40" y="49"/>
                  </a:cubicBezTo>
                  <a:cubicBezTo>
                    <a:pt x="37" y="51"/>
                    <a:pt x="31" y="52"/>
                    <a:pt x="22" y="52"/>
                  </a:cubicBezTo>
                  <a:cubicBezTo>
                    <a:pt x="13" y="52"/>
                    <a:pt x="7" y="51"/>
                    <a:pt x="4" y="48"/>
                  </a:cubicBezTo>
                  <a:cubicBezTo>
                    <a:pt x="2" y="46"/>
                    <a:pt x="0" y="40"/>
                    <a:pt x="0" y="31"/>
                  </a:cubicBezTo>
                  <a:cubicBezTo>
                    <a:pt x="0" y="23"/>
                    <a:pt x="0" y="23"/>
                    <a:pt x="0" y="23"/>
                  </a:cubicBezTo>
                  <a:cubicBezTo>
                    <a:pt x="0" y="19"/>
                    <a:pt x="0" y="19"/>
                    <a:pt x="0" y="19"/>
                  </a:cubicBezTo>
                  <a:cubicBezTo>
                    <a:pt x="0" y="11"/>
                    <a:pt x="2" y="6"/>
                    <a:pt x="5" y="3"/>
                  </a:cubicBezTo>
                  <a:cubicBezTo>
                    <a:pt x="8" y="1"/>
                    <a:pt x="13" y="0"/>
                    <a:pt x="22" y="0"/>
                  </a:cubicBezTo>
                  <a:cubicBezTo>
                    <a:pt x="31" y="0"/>
                    <a:pt x="37" y="0"/>
                    <a:pt x="39" y="2"/>
                  </a:cubicBezTo>
                  <a:cubicBezTo>
                    <a:pt x="42" y="4"/>
                    <a:pt x="43" y="7"/>
                    <a:pt x="43" y="13"/>
                  </a:cubicBezTo>
                  <a:cubicBezTo>
                    <a:pt x="43" y="15"/>
                    <a:pt x="43" y="15"/>
                    <a:pt x="43" y="15"/>
                  </a:cubicBezTo>
                  <a:cubicBezTo>
                    <a:pt x="37" y="15"/>
                    <a:pt x="37" y="15"/>
                    <a:pt x="37" y="15"/>
                  </a:cubicBezTo>
                  <a:cubicBezTo>
                    <a:pt x="37" y="14"/>
                    <a:pt x="37" y="14"/>
                    <a:pt x="37" y="14"/>
                  </a:cubicBezTo>
                  <a:cubicBezTo>
                    <a:pt x="37" y="10"/>
                    <a:pt x="36" y="7"/>
                    <a:pt x="35" y="6"/>
                  </a:cubicBezTo>
                  <a:cubicBezTo>
                    <a:pt x="33" y="5"/>
                    <a:pt x="28" y="5"/>
                    <a:pt x="21" y="5"/>
                  </a:cubicBezTo>
                  <a:cubicBezTo>
                    <a:pt x="14" y="5"/>
                    <a:pt x="10" y="5"/>
                    <a:pt x="8" y="7"/>
                  </a:cubicBezTo>
                  <a:cubicBezTo>
                    <a:pt x="7" y="9"/>
                    <a:pt x="6" y="13"/>
                    <a:pt x="6" y="19"/>
                  </a:cubicBezTo>
                  <a:cubicBezTo>
                    <a:pt x="6" y="26"/>
                    <a:pt x="6" y="26"/>
                    <a:pt x="6" y="26"/>
                  </a:cubicBezTo>
                  <a:cubicBezTo>
                    <a:pt x="6" y="33"/>
                    <a:pt x="6" y="33"/>
                    <a:pt x="6" y="33"/>
                  </a:cubicBezTo>
                  <a:cubicBezTo>
                    <a:pt x="6" y="40"/>
                    <a:pt x="7" y="44"/>
                    <a:pt x="9" y="45"/>
                  </a:cubicBezTo>
                  <a:cubicBezTo>
                    <a:pt x="11" y="47"/>
                    <a:pt x="16" y="47"/>
                    <a:pt x="24" y="47"/>
                  </a:cubicBezTo>
                  <a:cubicBezTo>
                    <a:pt x="30" y="47"/>
                    <a:pt x="34" y="47"/>
                    <a:pt x="35" y="45"/>
                  </a:cubicBezTo>
                  <a:cubicBezTo>
                    <a:pt x="37" y="44"/>
                    <a:pt x="38" y="40"/>
                    <a:pt x="38" y="34"/>
                  </a:cubicBezTo>
                  <a:cubicBezTo>
                    <a:pt x="38" y="34"/>
                    <a:pt x="37" y="33"/>
                    <a:pt x="37" y="31"/>
                  </a:cubicBezTo>
                  <a:cubicBezTo>
                    <a:pt x="21" y="31"/>
                    <a:pt x="21" y="31"/>
                    <a:pt x="21" y="31"/>
                  </a:cubicBezTo>
                  <a:lnTo>
                    <a:pt x="21"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7"/>
            <p:cNvSpPr>
              <a:spLocks noEditPoints="1"/>
            </p:cNvSpPr>
            <p:nvPr/>
          </p:nvSpPr>
          <p:spPr bwMode="auto">
            <a:xfrm>
              <a:off x="-239" y="1193"/>
              <a:ext cx="24" cy="32"/>
            </a:xfrm>
            <a:custGeom>
              <a:avLst/>
              <a:gdLst>
                <a:gd name="T0" fmla="*/ 0 w 40"/>
                <a:gd name="T1" fmla="*/ 52 h 52"/>
                <a:gd name="T2" fmla="*/ 0 w 40"/>
                <a:gd name="T3" fmla="*/ 0 h 52"/>
                <a:gd name="T4" fmla="*/ 25 w 40"/>
                <a:gd name="T5" fmla="*/ 0 h 52"/>
                <a:gd name="T6" fmla="*/ 37 w 40"/>
                <a:gd name="T7" fmla="*/ 3 h 52"/>
                <a:gd name="T8" fmla="*/ 40 w 40"/>
                <a:gd name="T9" fmla="*/ 15 h 52"/>
                <a:gd name="T10" fmla="*/ 38 w 40"/>
                <a:gd name="T11" fmla="*/ 25 h 52"/>
                <a:gd name="T12" fmla="*/ 31 w 40"/>
                <a:gd name="T13" fmla="*/ 29 h 52"/>
                <a:gd name="T14" fmla="*/ 31 w 40"/>
                <a:gd name="T15" fmla="*/ 29 h 52"/>
                <a:gd name="T16" fmla="*/ 39 w 40"/>
                <a:gd name="T17" fmla="*/ 39 h 52"/>
                <a:gd name="T18" fmla="*/ 39 w 40"/>
                <a:gd name="T19" fmla="*/ 52 h 52"/>
                <a:gd name="T20" fmla="*/ 34 w 40"/>
                <a:gd name="T21" fmla="*/ 52 h 52"/>
                <a:gd name="T22" fmla="*/ 34 w 40"/>
                <a:gd name="T23" fmla="*/ 40 h 52"/>
                <a:gd name="T24" fmla="*/ 26 w 40"/>
                <a:gd name="T25" fmla="*/ 31 h 52"/>
                <a:gd name="T26" fmla="*/ 24 w 40"/>
                <a:gd name="T27" fmla="*/ 31 h 52"/>
                <a:gd name="T28" fmla="*/ 6 w 40"/>
                <a:gd name="T29" fmla="*/ 31 h 52"/>
                <a:gd name="T30" fmla="*/ 6 w 40"/>
                <a:gd name="T31" fmla="*/ 52 h 52"/>
                <a:gd name="T32" fmla="*/ 0 w 40"/>
                <a:gd name="T33" fmla="*/ 52 h 52"/>
                <a:gd name="T34" fmla="*/ 6 w 40"/>
                <a:gd name="T35" fmla="*/ 26 h 52"/>
                <a:gd name="T36" fmla="*/ 23 w 40"/>
                <a:gd name="T37" fmla="*/ 26 h 52"/>
                <a:gd name="T38" fmla="*/ 32 w 40"/>
                <a:gd name="T39" fmla="*/ 24 h 52"/>
                <a:gd name="T40" fmla="*/ 35 w 40"/>
                <a:gd name="T41" fmla="*/ 16 h 52"/>
                <a:gd name="T42" fmla="*/ 33 w 40"/>
                <a:gd name="T43" fmla="*/ 7 h 52"/>
                <a:gd name="T44" fmla="*/ 25 w 40"/>
                <a:gd name="T45" fmla="*/ 5 h 52"/>
                <a:gd name="T46" fmla="*/ 6 w 40"/>
                <a:gd name="T47" fmla="*/ 5 h 52"/>
                <a:gd name="T48" fmla="*/ 6 w 40"/>
                <a:gd name="T49"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52">
                  <a:moveTo>
                    <a:pt x="0" y="52"/>
                  </a:moveTo>
                  <a:cubicBezTo>
                    <a:pt x="0" y="0"/>
                    <a:pt x="0" y="0"/>
                    <a:pt x="0" y="0"/>
                  </a:cubicBezTo>
                  <a:cubicBezTo>
                    <a:pt x="25" y="0"/>
                    <a:pt x="25" y="0"/>
                    <a:pt x="25" y="0"/>
                  </a:cubicBezTo>
                  <a:cubicBezTo>
                    <a:pt x="31" y="0"/>
                    <a:pt x="34" y="1"/>
                    <a:pt x="37" y="3"/>
                  </a:cubicBezTo>
                  <a:cubicBezTo>
                    <a:pt x="39" y="6"/>
                    <a:pt x="40" y="9"/>
                    <a:pt x="40" y="15"/>
                  </a:cubicBezTo>
                  <a:cubicBezTo>
                    <a:pt x="40" y="20"/>
                    <a:pt x="40" y="23"/>
                    <a:pt x="38" y="25"/>
                  </a:cubicBezTo>
                  <a:cubicBezTo>
                    <a:pt x="37" y="27"/>
                    <a:pt x="35" y="28"/>
                    <a:pt x="31" y="29"/>
                  </a:cubicBezTo>
                  <a:cubicBezTo>
                    <a:pt x="31" y="29"/>
                    <a:pt x="31" y="29"/>
                    <a:pt x="31" y="29"/>
                  </a:cubicBezTo>
                  <a:cubicBezTo>
                    <a:pt x="37" y="29"/>
                    <a:pt x="39" y="32"/>
                    <a:pt x="39" y="39"/>
                  </a:cubicBezTo>
                  <a:cubicBezTo>
                    <a:pt x="39" y="52"/>
                    <a:pt x="39" y="52"/>
                    <a:pt x="39" y="52"/>
                  </a:cubicBezTo>
                  <a:cubicBezTo>
                    <a:pt x="34" y="52"/>
                    <a:pt x="34" y="52"/>
                    <a:pt x="34" y="52"/>
                  </a:cubicBezTo>
                  <a:cubicBezTo>
                    <a:pt x="34" y="40"/>
                    <a:pt x="34" y="40"/>
                    <a:pt x="34" y="40"/>
                  </a:cubicBezTo>
                  <a:cubicBezTo>
                    <a:pt x="34" y="34"/>
                    <a:pt x="31" y="31"/>
                    <a:pt x="26" y="31"/>
                  </a:cubicBezTo>
                  <a:cubicBezTo>
                    <a:pt x="24" y="31"/>
                    <a:pt x="24" y="31"/>
                    <a:pt x="24" y="31"/>
                  </a:cubicBezTo>
                  <a:cubicBezTo>
                    <a:pt x="6" y="31"/>
                    <a:pt x="6" y="31"/>
                    <a:pt x="6" y="31"/>
                  </a:cubicBezTo>
                  <a:cubicBezTo>
                    <a:pt x="6" y="52"/>
                    <a:pt x="6" y="52"/>
                    <a:pt x="6" y="52"/>
                  </a:cubicBezTo>
                  <a:lnTo>
                    <a:pt x="0" y="52"/>
                  </a:lnTo>
                  <a:close/>
                  <a:moveTo>
                    <a:pt x="6" y="26"/>
                  </a:moveTo>
                  <a:cubicBezTo>
                    <a:pt x="23" y="26"/>
                    <a:pt x="23" y="26"/>
                    <a:pt x="23" y="26"/>
                  </a:cubicBezTo>
                  <a:cubicBezTo>
                    <a:pt x="28" y="26"/>
                    <a:pt x="31" y="25"/>
                    <a:pt x="32" y="24"/>
                  </a:cubicBezTo>
                  <a:cubicBezTo>
                    <a:pt x="34" y="23"/>
                    <a:pt x="35" y="20"/>
                    <a:pt x="35" y="16"/>
                  </a:cubicBezTo>
                  <a:cubicBezTo>
                    <a:pt x="35" y="12"/>
                    <a:pt x="34" y="9"/>
                    <a:pt x="33" y="7"/>
                  </a:cubicBezTo>
                  <a:cubicBezTo>
                    <a:pt x="32" y="6"/>
                    <a:pt x="29" y="5"/>
                    <a:pt x="25" y="5"/>
                  </a:cubicBezTo>
                  <a:cubicBezTo>
                    <a:pt x="6" y="5"/>
                    <a:pt x="6" y="5"/>
                    <a:pt x="6" y="5"/>
                  </a:cubicBezTo>
                  <a:lnTo>
                    <a:pt x="6"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8"/>
            <p:cNvSpPr>
              <a:spLocks noEditPoints="1"/>
            </p:cNvSpPr>
            <p:nvPr/>
          </p:nvSpPr>
          <p:spPr bwMode="auto">
            <a:xfrm>
              <a:off x="-202" y="1193"/>
              <a:ext cx="26" cy="32"/>
            </a:xfrm>
            <a:custGeom>
              <a:avLst/>
              <a:gdLst>
                <a:gd name="T0" fmla="*/ 22 w 44"/>
                <a:gd name="T1" fmla="*/ 0 h 52"/>
                <a:gd name="T2" fmla="*/ 40 w 44"/>
                <a:gd name="T3" fmla="*/ 4 h 52"/>
                <a:gd name="T4" fmla="*/ 44 w 44"/>
                <a:gd name="T5" fmla="*/ 25 h 52"/>
                <a:gd name="T6" fmla="*/ 40 w 44"/>
                <a:gd name="T7" fmla="*/ 48 h 52"/>
                <a:gd name="T8" fmla="*/ 22 w 44"/>
                <a:gd name="T9" fmla="*/ 52 h 52"/>
                <a:gd name="T10" fmla="*/ 3 w 44"/>
                <a:gd name="T11" fmla="*/ 48 h 52"/>
                <a:gd name="T12" fmla="*/ 0 w 44"/>
                <a:gd name="T13" fmla="*/ 26 h 52"/>
                <a:gd name="T14" fmla="*/ 0 w 44"/>
                <a:gd name="T15" fmla="*/ 22 h 52"/>
                <a:gd name="T16" fmla="*/ 0 w 44"/>
                <a:gd name="T17" fmla="*/ 17 h 52"/>
                <a:gd name="T18" fmla="*/ 4 w 44"/>
                <a:gd name="T19" fmla="*/ 3 h 52"/>
                <a:gd name="T20" fmla="*/ 22 w 44"/>
                <a:gd name="T21" fmla="*/ 0 h 52"/>
                <a:gd name="T22" fmla="*/ 22 w 44"/>
                <a:gd name="T23" fmla="*/ 5 h 52"/>
                <a:gd name="T24" fmla="*/ 7 w 44"/>
                <a:gd name="T25" fmla="*/ 7 h 52"/>
                <a:gd name="T26" fmla="*/ 5 w 44"/>
                <a:gd name="T27" fmla="*/ 26 h 52"/>
                <a:gd name="T28" fmla="*/ 7 w 44"/>
                <a:gd name="T29" fmla="*/ 45 h 52"/>
                <a:gd name="T30" fmla="*/ 22 w 44"/>
                <a:gd name="T31" fmla="*/ 47 h 52"/>
                <a:gd name="T32" fmla="*/ 36 w 44"/>
                <a:gd name="T33" fmla="*/ 45 h 52"/>
                <a:gd name="T34" fmla="*/ 38 w 44"/>
                <a:gd name="T35" fmla="*/ 26 h 52"/>
                <a:gd name="T36" fmla="*/ 38 w 44"/>
                <a:gd name="T37" fmla="*/ 23 h 52"/>
                <a:gd name="T38" fmla="*/ 38 w 44"/>
                <a:gd name="T39" fmla="*/ 18 h 52"/>
                <a:gd name="T40" fmla="*/ 35 w 44"/>
                <a:gd name="T41" fmla="*/ 7 h 52"/>
                <a:gd name="T42" fmla="*/ 22 w 44"/>
                <a:gd name="T43"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52">
                  <a:moveTo>
                    <a:pt x="22" y="0"/>
                  </a:moveTo>
                  <a:cubicBezTo>
                    <a:pt x="31" y="0"/>
                    <a:pt x="37" y="1"/>
                    <a:pt x="40" y="4"/>
                  </a:cubicBezTo>
                  <a:cubicBezTo>
                    <a:pt x="42" y="7"/>
                    <a:pt x="44" y="14"/>
                    <a:pt x="44" y="25"/>
                  </a:cubicBezTo>
                  <a:cubicBezTo>
                    <a:pt x="44" y="38"/>
                    <a:pt x="42" y="45"/>
                    <a:pt x="40" y="48"/>
                  </a:cubicBezTo>
                  <a:cubicBezTo>
                    <a:pt x="38" y="51"/>
                    <a:pt x="32" y="52"/>
                    <a:pt x="22" y="52"/>
                  </a:cubicBezTo>
                  <a:cubicBezTo>
                    <a:pt x="12" y="52"/>
                    <a:pt x="6" y="51"/>
                    <a:pt x="3" y="48"/>
                  </a:cubicBezTo>
                  <a:cubicBezTo>
                    <a:pt x="1" y="45"/>
                    <a:pt x="0" y="38"/>
                    <a:pt x="0" y="26"/>
                  </a:cubicBezTo>
                  <a:cubicBezTo>
                    <a:pt x="0" y="22"/>
                    <a:pt x="0" y="22"/>
                    <a:pt x="0" y="22"/>
                  </a:cubicBezTo>
                  <a:cubicBezTo>
                    <a:pt x="0" y="17"/>
                    <a:pt x="0" y="17"/>
                    <a:pt x="0" y="17"/>
                  </a:cubicBezTo>
                  <a:cubicBezTo>
                    <a:pt x="0" y="11"/>
                    <a:pt x="1" y="6"/>
                    <a:pt x="4" y="3"/>
                  </a:cubicBezTo>
                  <a:cubicBezTo>
                    <a:pt x="7" y="1"/>
                    <a:pt x="13" y="0"/>
                    <a:pt x="22" y="0"/>
                  </a:cubicBezTo>
                  <a:close/>
                  <a:moveTo>
                    <a:pt x="22" y="5"/>
                  </a:moveTo>
                  <a:cubicBezTo>
                    <a:pt x="13" y="5"/>
                    <a:pt x="9" y="5"/>
                    <a:pt x="7" y="7"/>
                  </a:cubicBezTo>
                  <a:cubicBezTo>
                    <a:pt x="6" y="9"/>
                    <a:pt x="5" y="15"/>
                    <a:pt x="5" y="26"/>
                  </a:cubicBezTo>
                  <a:cubicBezTo>
                    <a:pt x="5" y="37"/>
                    <a:pt x="6" y="43"/>
                    <a:pt x="7" y="45"/>
                  </a:cubicBezTo>
                  <a:cubicBezTo>
                    <a:pt x="9" y="47"/>
                    <a:pt x="13" y="47"/>
                    <a:pt x="22" y="47"/>
                  </a:cubicBezTo>
                  <a:cubicBezTo>
                    <a:pt x="30" y="47"/>
                    <a:pt x="35" y="47"/>
                    <a:pt x="36" y="45"/>
                  </a:cubicBezTo>
                  <a:cubicBezTo>
                    <a:pt x="37" y="43"/>
                    <a:pt x="38" y="37"/>
                    <a:pt x="38" y="26"/>
                  </a:cubicBezTo>
                  <a:cubicBezTo>
                    <a:pt x="38" y="23"/>
                    <a:pt x="38" y="23"/>
                    <a:pt x="38" y="23"/>
                  </a:cubicBezTo>
                  <a:cubicBezTo>
                    <a:pt x="38" y="18"/>
                    <a:pt x="38" y="18"/>
                    <a:pt x="38" y="18"/>
                  </a:cubicBezTo>
                  <a:cubicBezTo>
                    <a:pt x="38" y="12"/>
                    <a:pt x="37" y="8"/>
                    <a:pt x="35" y="7"/>
                  </a:cubicBezTo>
                  <a:cubicBezTo>
                    <a:pt x="33" y="5"/>
                    <a:pt x="29" y="5"/>
                    <a:pt x="22"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9"/>
            <p:cNvSpPr>
              <a:spLocks/>
            </p:cNvSpPr>
            <p:nvPr/>
          </p:nvSpPr>
          <p:spPr bwMode="auto">
            <a:xfrm>
              <a:off x="-164" y="1193"/>
              <a:ext cx="25" cy="32"/>
            </a:xfrm>
            <a:custGeom>
              <a:avLst/>
              <a:gdLst>
                <a:gd name="T0" fmla="*/ 35 w 41"/>
                <a:gd name="T1" fmla="*/ 0 h 52"/>
                <a:gd name="T2" fmla="*/ 41 w 41"/>
                <a:gd name="T3" fmla="*/ 0 h 52"/>
                <a:gd name="T4" fmla="*/ 41 w 41"/>
                <a:gd name="T5" fmla="*/ 36 h 52"/>
                <a:gd name="T6" fmla="*/ 37 w 41"/>
                <a:gd name="T7" fmla="*/ 49 h 52"/>
                <a:gd name="T8" fmla="*/ 21 w 41"/>
                <a:gd name="T9" fmla="*/ 52 h 52"/>
                <a:gd name="T10" fmla="*/ 5 w 41"/>
                <a:gd name="T11" fmla="*/ 49 h 52"/>
                <a:gd name="T12" fmla="*/ 0 w 41"/>
                <a:gd name="T13" fmla="*/ 38 h 52"/>
                <a:gd name="T14" fmla="*/ 0 w 41"/>
                <a:gd name="T15" fmla="*/ 36 h 52"/>
                <a:gd name="T16" fmla="*/ 0 w 41"/>
                <a:gd name="T17" fmla="*/ 0 h 52"/>
                <a:gd name="T18" fmla="*/ 6 w 41"/>
                <a:gd name="T19" fmla="*/ 0 h 52"/>
                <a:gd name="T20" fmla="*/ 6 w 41"/>
                <a:gd name="T21" fmla="*/ 36 h 52"/>
                <a:gd name="T22" fmla="*/ 9 w 41"/>
                <a:gd name="T23" fmla="*/ 46 h 52"/>
                <a:gd name="T24" fmla="*/ 20 w 41"/>
                <a:gd name="T25" fmla="*/ 47 h 52"/>
                <a:gd name="T26" fmla="*/ 33 w 41"/>
                <a:gd name="T27" fmla="*/ 46 h 52"/>
                <a:gd name="T28" fmla="*/ 35 w 41"/>
                <a:gd name="T29" fmla="*/ 36 h 52"/>
                <a:gd name="T30" fmla="*/ 35 w 41"/>
                <a:gd name="T3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52">
                  <a:moveTo>
                    <a:pt x="35" y="0"/>
                  </a:moveTo>
                  <a:cubicBezTo>
                    <a:pt x="41" y="0"/>
                    <a:pt x="41" y="0"/>
                    <a:pt x="41" y="0"/>
                  </a:cubicBezTo>
                  <a:cubicBezTo>
                    <a:pt x="41" y="36"/>
                    <a:pt x="41" y="36"/>
                    <a:pt x="41" y="36"/>
                  </a:cubicBezTo>
                  <a:cubicBezTo>
                    <a:pt x="41" y="43"/>
                    <a:pt x="40" y="47"/>
                    <a:pt x="37" y="49"/>
                  </a:cubicBezTo>
                  <a:cubicBezTo>
                    <a:pt x="35" y="51"/>
                    <a:pt x="29" y="52"/>
                    <a:pt x="21" y="52"/>
                  </a:cubicBezTo>
                  <a:cubicBezTo>
                    <a:pt x="13" y="52"/>
                    <a:pt x="7" y="51"/>
                    <a:pt x="5" y="49"/>
                  </a:cubicBezTo>
                  <a:cubicBezTo>
                    <a:pt x="2" y="47"/>
                    <a:pt x="0" y="44"/>
                    <a:pt x="0" y="38"/>
                  </a:cubicBezTo>
                  <a:cubicBezTo>
                    <a:pt x="0" y="36"/>
                    <a:pt x="0" y="36"/>
                    <a:pt x="0" y="36"/>
                  </a:cubicBezTo>
                  <a:cubicBezTo>
                    <a:pt x="0" y="0"/>
                    <a:pt x="0" y="0"/>
                    <a:pt x="0" y="0"/>
                  </a:cubicBezTo>
                  <a:cubicBezTo>
                    <a:pt x="6" y="0"/>
                    <a:pt x="6" y="0"/>
                    <a:pt x="6" y="0"/>
                  </a:cubicBezTo>
                  <a:cubicBezTo>
                    <a:pt x="6" y="36"/>
                    <a:pt x="6" y="36"/>
                    <a:pt x="6" y="36"/>
                  </a:cubicBezTo>
                  <a:cubicBezTo>
                    <a:pt x="6" y="41"/>
                    <a:pt x="7" y="44"/>
                    <a:pt x="9" y="46"/>
                  </a:cubicBezTo>
                  <a:cubicBezTo>
                    <a:pt x="10" y="47"/>
                    <a:pt x="14" y="47"/>
                    <a:pt x="20" y="47"/>
                  </a:cubicBezTo>
                  <a:cubicBezTo>
                    <a:pt x="27" y="47"/>
                    <a:pt x="31" y="47"/>
                    <a:pt x="33" y="46"/>
                  </a:cubicBezTo>
                  <a:cubicBezTo>
                    <a:pt x="35" y="44"/>
                    <a:pt x="35" y="41"/>
                    <a:pt x="35" y="36"/>
                  </a:cubicBezTo>
                  <a:lnTo>
                    <a:pt x="3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0"/>
            <p:cNvSpPr>
              <a:spLocks noEditPoints="1"/>
            </p:cNvSpPr>
            <p:nvPr/>
          </p:nvSpPr>
          <p:spPr bwMode="auto">
            <a:xfrm>
              <a:off x="-124" y="1193"/>
              <a:ext cx="24" cy="32"/>
            </a:xfrm>
            <a:custGeom>
              <a:avLst/>
              <a:gdLst>
                <a:gd name="T0" fmla="*/ 0 w 39"/>
                <a:gd name="T1" fmla="*/ 52 h 52"/>
                <a:gd name="T2" fmla="*/ 0 w 39"/>
                <a:gd name="T3" fmla="*/ 0 h 52"/>
                <a:gd name="T4" fmla="*/ 22 w 39"/>
                <a:gd name="T5" fmla="*/ 0 h 52"/>
                <a:gd name="T6" fmla="*/ 24 w 39"/>
                <a:gd name="T7" fmla="*/ 0 h 52"/>
                <a:gd name="T8" fmla="*/ 36 w 39"/>
                <a:gd name="T9" fmla="*/ 4 h 52"/>
                <a:gd name="T10" fmla="*/ 39 w 39"/>
                <a:gd name="T11" fmla="*/ 16 h 52"/>
                <a:gd name="T12" fmla="*/ 36 w 39"/>
                <a:gd name="T13" fmla="*/ 28 h 52"/>
                <a:gd name="T14" fmla="*/ 23 w 39"/>
                <a:gd name="T15" fmla="*/ 31 h 52"/>
                <a:gd name="T16" fmla="*/ 21 w 39"/>
                <a:gd name="T17" fmla="*/ 31 h 52"/>
                <a:gd name="T18" fmla="*/ 6 w 39"/>
                <a:gd name="T19" fmla="*/ 31 h 52"/>
                <a:gd name="T20" fmla="*/ 6 w 39"/>
                <a:gd name="T21" fmla="*/ 52 h 52"/>
                <a:gd name="T22" fmla="*/ 0 w 39"/>
                <a:gd name="T23" fmla="*/ 52 h 52"/>
                <a:gd name="T24" fmla="*/ 6 w 39"/>
                <a:gd name="T25" fmla="*/ 27 h 52"/>
                <a:gd name="T26" fmla="*/ 20 w 39"/>
                <a:gd name="T27" fmla="*/ 27 h 52"/>
                <a:gd name="T28" fmla="*/ 31 w 39"/>
                <a:gd name="T29" fmla="*/ 25 h 52"/>
                <a:gd name="T30" fmla="*/ 33 w 39"/>
                <a:gd name="T31" fmla="*/ 17 h 52"/>
                <a:gd name="T32" fmla="*/ 32 w 39"/>
                <a:gd name="T33" fmla="*/ 7 h 52"/>
                <a:gd name="T34" fmla="*/ 24 w 39"/>
                <a:gd name="T35" fmla="*/ 5 h 52"/>
                <a:gd name="T36" fmla="*/ 22 w 39"/>
                <a:gd name="T37" fmla="*/ 5 h 52"/>
                <a:gd name="T38" fmla="*/ 6 w 39"/>
                <a:gd name="T39" fmla="*/ 5 h 52"/>
                <a:gd name="T40" fmla="*/ 6 w 39"/>
                <a:gd name="T41"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52">
                  <a:moveTo>
                    <a:pt x="0" y="52"/>
                  </a:moveTo>
                  <a:cubicBezTo>
                    <a:pt x="0" y="0"/>
                    <a:pt x="0" y="0"/>
                    <a:pt x="0" y="0"/>
                  </a:cubicBezTo>
                  <a:cubicBezTo>
                    <a:pt x="22" y="0"/>
                    <a:pt x="22" y="0"/>
                    <a:pt x="22" y="0"/>
                  </a:cubicBezTo>
                  <a:cubicBezTo>
                    <a:pt x="24" y="0"/>
                    <a:pt x="24" y="0"/>
                    <a:pt x="24" y="0"/>
                  </a:cubicBezTo>
                  <a:cubicBezTo>
                    <a:pt x="30" y="0"/>
                    <a:pt x="34" y="1"/>
                    <a:pt x="36" y="4"/>
                  </a:cubicBezTo>
                  <a:cubicBezTo>
                    <a:pt x="38" y="6"/>
                    <a:pt x="39" y="10"/>
                    <a:pt x="39" y="16"/>
                  </a:cubicBezTo>
                  <a:cubicBezTo>
                    <a:pt x="39" y="22"/>
                    <a:pt x="38" y="26"/>
                    <a:pt x="36" y="28"/>
                  </a:cubicBezTo>
                  <a:cubicBezTo>
                    <a:pt x="33" y="30"/>
                    <a:pt x="29" y="31"/>
                    <a:pt x="23" y="31"/>
                  </a:cubicBezTo>
                  <a:cubicBezTo>
                    <a:pt x="21" y="31"/>
                    <a:pt x="21" y="31"/>
                    <a:pt x="21" y="31"/>
                  </a:cubicBezTo>
                  <a:cubicBezTo>
                    <a:pt x="6" y="31"/>
                    <a:pt x="6" y="31"/>
                    <a:pt x="6" y="31"/>
                  </a:cubicBezTo>
                  <a:cubicBezTo>
                    <a:pt x="6" y="52"/>
                    <a:pt x="6" y="52"/>
                    <a:pt x="6" y="52"/>
                  </a:cubicBezTo>
                  <a:lnTo>
                    <a:pt x="0" y="52"/>
                  </a:lnTo>
                  <a:close/>
                  <a:moveTo>
                    <a:pt x="6" y="27"/>
                  </a:moveTo>
                  <a:cubicBezTo>
                    <a:pt x="20" y="27"/>
                    <a:pt x="20" y="27"/>
                    <a:pt x="20" y="27"/>
                  </a:cubicBezTo>
                  <a:cubicBezTo>
                    <a:pt x="26" y="27"/>
                    <a:pt x="29" y="26"/>
                    <a:pt x="31" y="25"/>
                  </a:cubicBezTo>
                  <a:cubicBezTo>
                    <a:pt x="32" y="24"/>
                    <a:pt x="33" y="21"/>
                    <a:pt x="33" y="17"/>
                  </a:cubicBezTo>
                  <a:cubicBezTo>
                    <a:pt x="33" y="12"/>
                    <a:pt x="33" y="8"/>
                    <a:pt x="32" y="7"/>
                  </a:cubicBezTo>
                  <a:cubicBezTo>
                    <a:pt x="31" y="6"/>
                    <a:pt x="28" y="5"/>
                    <a:pt x="24" y="5"/>
                  </a:cubicBezTo>
                  <a:cubicBezTo>
                    <a:pt x="22" y="5"/>
                    <a:pt x="22" y="5"/>
                    <a:pt x="22" y="5"/>
                  </a:cubicBezTo>
                  <a:cubicBezTo>
                    <a:pt x="6" y="5"/>
                    <a:pt x="6" y="5"/>
                    <a:pt x="6" y="5"/>
                  </a:cubicBezTo>
                  <a:lnTo>
                    <a:pt x="6" y="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19187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7756" y="386593"/>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609600" y="6356350"/>
            <a:ext cx="10961992" cy="349250"/>
          </a:xfrm>
          <a:prstGeom prst="rect">
            <a:avLst/>
          </a:prstGeom>
        </p:spPr>
        <p:txBody>
          <a:bodyPr/>
          <a:lstStyle/>
          <a:p>
            <a:endParaRPr lang="en-US"/>
          </a:p>
        </p:txBody>
      </p:sp>
    </p:spTree>
    <p:extLst>
      <p:ext uri="{BB962C8B-B14F-4D97-AF65-F5344CB8AC3E}">
        <p14:creationId xmlns:p14="http://schemas.microsoft.com/office/powerpoint/2010/main" val="222177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Image">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751719"/>
            <a:ext cx="12192000" cy="6106282"/>
          </a:xfrm>
          <a:solidFill>
            <a:schemeClr val="bg1">
              <a:lumMod val="95000"/>
            </a:schemeClr>
          </a:solidFill>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7756" y="386593"/>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609600" y="6356350"/>
            <a:ext cx="10961992" cy="349250"/>
          </a:xfrm>
          <a:prstGeom prst="rect">
            <a:avLst/>
          </a:prstGeom>
        </p:spPr>
        <p:txBody>
          <a:bodyPr/>
          <a:lstStyle/>
          <a:p>
            <a:endParaRPr lang="en-US"/>
          </a:p>
        </p:txBody>
      </p:sp>
    </p:spTree>
    <p:extLst>
      <p:ext uri="{BB962C8B-B14F-4D97-AF65-F5344CB8AC3E}">
        <p14:creationId xmlns:p14="http://schemas.microsoft.com/office/powerpoint/2010/main" val="2447902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7756" y="1762591"/>
            <a:ext cx="5369819" cy="523875"/>
          </a:xfrm>
        </p:spPr>
        <p:txBody>
          <a:bodyPr anchor="b"/>
          <a:lstStyle>
            <a:lvl1pPr marL="0" indent="0">
              <a:buNone/>
              <a:defRPr sz="24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p:cNvSpPr>
            <a:spLocks noGrp="1"/>
          </p:cNvSpPr>
          <p:nvPr>
            <p:ph type="body" sz="quarter" idx="3"/>
          </p:nvPr>
        </p:nvSpPr>
        <p:spPr>
          <a:xfrm>
            <a:off x="6172200" y="1762591"/>
            <a:ext cx="5410200" cy="523875"/>
          </a:xfrm>
        </p:spPr>
        <p:txBody>
          <a:bodyPr anchor="b"/>
          <a:lstStyle>
            <a:lvl1pPr marL="0" indent="0">
              <a:buNone/>
              <a:defRPr sz="24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Date Placeholder 6"/>
          <p:cNvSpPr>
            <a:spLocks noGrp="1"/>
          </p:cNvSpPr>
          <p:nvPr>
            <p:ph type="dt" sz="half" idx="10"/>
          </p:nvPr>
        </p:nvSpPr>
        <p:spPr>
          <a:xfrm>
            <a:off x="627756" y="386593"/>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609600" y="6356350"/>
            <a:ext cx="10961992" cy="349250"/>
          </a:xfrm>
          <a:prstGeom prst="rect">
            <a:avLst/>
          </a:prstGeom>
        </p:spPr>
        <p:txBody>
          <a:bodyPr/>
          <a:lstStyle/>
          <a:p>
            <a:endParaRPr lang="en-US" dirty="0"/>
          </a:p>
        </p:txBody>
      </p:sp>
      <p:sp>
        <p:nvSpPr>
          <p:cNvPr id="10" name="Title 1"/>
          <p:cNvSpPr>
            <a:spLocks noGrp="1"/>
          </p:cNvSpPr>
          <p:nvPr>
            <p:ph type="title"/>
          </p:nvPr>
        </p:nvSpPr>
        <p:spPr>
          <a:xfrm>
            <a:off x="615081" y="896112"/>
            <a:ext cx="10967319" cy="685800"/>
          </a:xfrm>
        </p:spPr>
        <p:txBody>
          <a:bodyPr/>
          <a:lstStyle/>
          <a:p>
            <a:r>
              <a:rPr lang="en-US" dirty="0"/>
              <a:t>Click to edit Master title style</a:t>
            </a:r>
          </a:p>
        </p:txBody>
      </p:sp>
      <p:sp>
        <p:nvSpPr>
          <p:cNvPr id="11" name="Content Placeholder 2"/>
          <p:cNvSpPr>
            <a:spLocks noGrp="1"/>
          </p:cNvSpPr>
          <p:nvPr>
            <p:ph sz="half" idx="12"/>
          </p:nvPr>
        </p:nvSpPr>
        <p:spPr>
          <a:xfrm>
            <a:off x="627756" y="2384849"/>
            <a:ext cx="5392044" cy="3792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6172200" y="2384849"/>
            <a:ext cx="5399392" cy="3792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461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5081" y="896112"/>
            <a:ext cx="7057173" cy="685800"/>
          </a:xfrm>
        </p:spPr>
        <p:txBody>
          <a:bodyPr/>
          <a:lstStyle/>
          <a:p>
            <a:r>
              <a:rPr lang="en-US" dirty="0"/>
              <a:t>Click to edit Master title style</a:t>
            </a:r>
          </a:p>
        </p:txBody>
      </p:sp>
      <p:sp>
        <p:nvSpPr>
          <p:cNvPr id="3" name="Content Placeholder 2"/>
          <p:cNvSpPr>
            <a:spLocks noGrp="1"/>
          </p:cNvSpPr>
          <p:nvPr>
            <p:ph sz="half" idx="1" hasCustomPrompt="1"/>
          </p:nvPr>
        </p:nvSpPr>
        <p:spPr>
          <a:xfrm>
            <a:off x="627756" y="1981199"/>
            <a:ext cx="1516354" cy="4195763"/>
          </a:xfrm>
        </p:spPr>
        <p:txBody>
          <a:bodyPr>
            <a:normAutofit/>
          </a:bodyPr>
          <a:lstStyle>
            <a:lvl1pPr marL="0" indent="0" algn="r">
              <a:lnSpc>
                <a:spcPct val="200000"/>
              </a:lnSpc>
              <a:buNone/>
              <a:defRPr/>
            </a:lvl1pPr>
          </a:lstStyle>
          <a:p>
            <a:pPr lvl="0"/>
            <a:r>
              <a:rPr lang="en-US" dirty="0"/>
              <a:t>Numbers</a:t>
            </a:r>
          </a:p>
        </p:txBody>
      </p:sp>
      <p:sp>
        <p:nvSpPr>
          <p:cNvPr id="4" name="Content Placeholder 3"/>
          <p:cNvSpPr>
            <a:spLocks noGrp="1"/>
          </p:cNvSpPr>
          <p:nvPr>
            <p:ph sz="half" idx="2"/>
          </p:nvPr>
        </p:nvSpPr>
        <p:spPr>
          <a:xfrm>
            <a:off x="2469822" y="1981199"/>
            <a:ext cx="5202431" cy="4195763"/>
          </a:xfrm>
        </p:spPr>
        <p:txBody>
          <a:bodyPr>
            <a:normAutofit/>
          </a:bodyPr>
          <a:lstStyle>
            <a:lvl1pPr marL="0" indent="0">
              <a:lnSpc>
                <a:spcPct val="200000"/>
              </a:lnSpc>
              <a:buNone/>
              <a:defRPr/>
            </a:lvl1pPr>
            <a:lvl2pPr>
              <a:lnSpc>
                <a:spcPct val="200000"/>
              </a:lnSpc>
              <a:defRPr/>
            </a:lvl2pPr>
            <a:lvl3pPr>
              <a:lnSpc>
                <a:spcPct val="200000"/>
              </a:lnSpc>
              <a:defRPr/>
            </a:lvl3pPr>
            <a:lvl4pPr>
              <a:lnSpc>
                <a:spcPct val="200000"/>
              </a:lnSpc>
              <a:defRPr/>
            </a:lvl4pPr>
            <a:lvl5pPr>
              <a:lnSpc>
                <a:spcPct val="200000"/>
              </a:lnSpc>
              <a:defRPr/>
            </a:lvl5pPr>
          </a:lstStyle>
          <a:p>
            <a:pPr lvl="0"/>
            <a:r>
              <a:rPr lang="en-US" dirty="0"/>
              <a:t>Edit Master text styles</a:t>
            </a:r>
          </a:p>
        </p:txBody>
      </p:sp>
      <p:sp>
        <p:nvSpPr>
          <p:cNvPr id="5" name="Date Placeholder 4"/>
          <p:cNvSpPr>
            <a:spLocks noGrp="1"/>
          </p:cNvSpPr>
          <p:nvPr>
            <p:ph type="dt" sz="half" idx="10"/>
          </p:nvPr>
        </p:nvSpPr>
        <p:spPr>
          <a:xfrm>
            <a:off x="627756" y="386593"/>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609600" y="6356350"/>
            <a:ext cx="7062654" cy="296698"/>
          </a:xfrm>
          <a:prstGeom prst="rect">
            <a:avLst/>
          </a:prstGeom>
        </p:spPr>
        <p:txBody>
          <a:bodyPr/>
          <a:lstStyle/>
          <a:p>
            <a:endParaRPr lang="en-US" dirty="0"/>
          </a:p>
        </p:txBody>
      </p:sp>
      <p:sp>
        <p:nvSpPr>
          <p:cNvPr id="8" name="Picture Placeholder 7"/>
          <p:cNvSpPr>
            <a:spLocks noGrp="1"/>
          </p:cNvSpPr>
          <p:nvPr>
            <p:ph type="pic" sz="quarter" idx="12"/>
          </p:nvPr>
        </p:nvSpPr>
        <p:spPr>
          <a:xfrm>
            <a:off x="7861300" y="779999"/>
            <a:ext cx="4330700" cy="6106282"/>
          </a:xfrm>
          <a:solidFill>
            <a:schemeClr val="bg1">
              <a:lumMod val="95000"/>
            </a:schemeClr>
          </a:solidFill>
        </p:spPr>
        <p:txBody>
          <a:bodyPr/>
          <a:lstStyle/>
          <a:p>
            <a:endParaRPr lang="en-US"/>
          </a:p>
        </p:txBody>
      </p:sp>
    </p:spTree>
    <p:extLst>
      <p:ext uri="{BB962C8B-B14F-4D97-AF65-F5344CB8AC3E}">
        <p14:creationId xmlns:p14="http://schemas.microsoft.com/office/powerpoint/2010/main" val="348052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72200" y="896112"/>
            <a:ext cx="5410200" cy="768096"/>
          </a:xfrm>
        </p:spPr>
        <p:txBody>
          <a:bodyPr/>
          <a:lstStyle/>
          <a:p>
            <a:r>
              <a:rPr lang="en-US" dirty="0"/>
              <a:t>Click to edit Master title style</a:t>
            </a:r>
          </a:p>
        </p:txBody>
      </p:sp>
      <p:sp>
        <p:nvSpPr>
          <p:cNvPr id="4" name="Content Placeholder 3"/>
          <p:cNvSpPr>
            <a:spLocks noGrp="1"/>
          </p:cNvSpPr>
          <p:nvPr>
            <p:ph sz="half" idx="2"/>
          </p:nvPr>
        </p:nvSpPr>
        <p:spPr>
          <a:xfrm>
            <a:off x="6172200" y="1763487"/>
            <a:ext cx="5399392" cy="44134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7756" y="386593"/>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6172200" y="6356350"/>
            <a:ext cx="5399392" cy="317719"/>
          </a:xfrm>
          <a:prstGeom prst="rect">
            <a:avLst/>
          </a:prstGeom>
        </p:spPr>
        <p:txBody>
          <a:bodyPr/>
          <a:lstStyle/>
          <a:p>
            <a:endParaRPr lang="en-US"/>
          </a:p>
        </p:txBody>
      </p:sp>
      <p:sp>
        <p:nvSpPr>
          <p:cNvPr id="8" name="Picture Placeholder 7"/>
          <p:cNvSpPr>
            <a:spLocks noGrp="1"/>
          </p:cNvSpPr>
          <p:nvPr>
            <p:ph type="pic" sz="quarter" idx="12"/>
          </p:nvPr>
        </p:nvSpPr>
        <p:spPr>
          <a:xfrm>
            <a:off x="0" y="760781"/>
            <a:ext cx="5916613" cy="6097220"/>
          </a:xfrm>
          <a:solidFill>
            <a:schemeClr val="bg1">
              <a:lumMod val="95000"/>
            </a:schemeClr>
          </a:solidFill>
        </p:spPr>
        <p:txBody>
          <a:bodyPr/>
          <a:lstStyle/>
          <a:p>
            <a:endParaRPr lang="en-US"/>
          </a:p>
        </p:txBody>
      </p:sp>
    </p:spTree>
    <p:extLst>
      <p:ext uri="{BB962C8B-B14F-4D97-AF65-F5344CB8AC3E}">
        <p14:creationId xmlns:p14="http://schemas.microsoft.com/office/powerpoint/2010/main" val="2017289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102000"/>
              </a:schemeClr>
            </a:gs>
            <a:gs pos="50000">
              <a:schemeClr val="bg1">
                <a:tint val="98000"/>
                <a:satMod val="130000"/>
                <a:shade val="90000"/>
                <a:lumMod val="103000"/>
              </a:schemeClr>
            </a:gs>
            <a:gs pos="100000">
              <a:srgbClr val="FFC715"/>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111104997"/>
      </p:ext>
    </p:extLst>
  </p:cSld>
  <p:clrMap bg1="lt1" tx1="dk1" bg2="lt2" tx2="dk2" accent1="accent1" accent2="accent2" accent3="accent3" accent4="accent4" accent5="accent5" accent6="accent6" hlink="hlink" folHlink="folHlink"/>
  <p:sldLayoutIdLst>
    <p:sldLayoutId id="2147483736" r:id="rId1"/>
    <p:sldLayoutId id="2147483741" r:id="rId2"/>
    <p:sldLayoutId id="2147483650" r:id="rId3"/>
    <p:sldLayoutId id="2147483661" r:id="rId4"/>
    <p:sldLayoutId id="2147483654" r:id="rId5"/>
    <p:sldLayoutId id="2147483662" r:id="rId6"/>
    <p:sldLayoutId id="2147483653" r:id="rId7"/>
    <p:sldLayoutId id="2147483660" r:id="rId8"/>
    <p:sldLayoutId id="2147483659" r:id="rId9"/>
    <p:sldLayoutId id="2147483656" r:id="rId10"/>
    <p:sldLayoutId id="2147483658" r:id="rId11"/>
    <p:sldLayoutId id="2147483657" r:id="rId12"/>
    <p:sldLayoutId id="2147483663" r:id="rId13"/>
    <p:sldLayoutId id="2147483651"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hyperlink" Target="mailto:gstebbins@energyfuturesgroup.com" TargetMode="External"/><Relationship Id="rId3" Type="http://schemas.openxmlformats.org/officeDocument/2006/relationships/hyperlink" Target="mailto:malcolm@montpelierconstruction.com" TargetMode="External"/><Relationship Id="rId7" Type="http://schemas.openxmlformats.org/officeDocument/2006/relationships/hyperlink" Target="mailto:msharpe@veic.org" TargetMode="External"/><Relationship Id="rId2" Type="http://schemas.openxmlformats.org/officeDocument/2006/relationships/hyperlink" Target="mailto:rfaesy@energyfuturesgroup.com" TargetMode="External"/><Relationship Id="rId1" Type="http://schemas.openxmlformats.org/officeDocument/2006/relationships/slideLayout" Target="../slideLayouts/slideLayout1.xml"/><Relationship Id="rId6" Type="http://schemas.openxmlformats.org/officeDocument/2006/relationships/hyperlink" Target="mailto:vbrreiss@gmavt.net" TargetMode="External"/><Relationship Id="rId5" Type="http://schemas.openxmlformats.org/officeDocument/2006/relationships/hyperlink" Target="mailto:newleafdesign@gmavt.net" TargetMode="External"/><Relationship Id="rId4" Type="http://schemas.openxmlformats.org/officeDocument/2006/relationships/hyperlink" Target="mailto:dkoundakjian@NEEP.org"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mailto:gstebbins@energyfuturesgroup.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6EE39-876C-4DE5-833B-BCDE2FCABBF8}"/>
              </a:ext>
            </a:extLst>
          </p:cNvPr>
          <p:cNvSpPr>
            <a:spLocks noGrp="1"/>
          </p:cNvSpPr>
          <p:nvPr>
            <p:ph type="title"/>
          </p:nvPr>
        </p:nvSpPr>
        <p:spPr>
          <a:xfrm>
            <a:off x="838200" y="1975266"/>
            <a:ext cx="10515600" cy="1325563"/>
          </a:xfrm>
        </p:spPr>
        <p:txBody>
          <a:bodyPr>
            <a:normAutofit/>
          </a:bodyPr>
          <a:lstStyle/>
          <a:p>
            <a:pPr algn="ctr"/>
            <a:r>
              <a:rPr lang="en-US" sz="5400" b="1" dirty="0"/>
              <a:t>Vermont’s Zero Energy Now Program</a:t>
            </a:r>
          </a:p>
        </p:txBody>
      </p:sp>
      <p:sp>
        <p:nvSpPr>
          <p:cNvPr id="3" name="Content Placeholder 2">
            <a:extLst>
              <a:ext uri="{FF2B5EF4-FFF2-40B4-BE49-F238E27FC236}">
                <a16:creationId xmlns:a16="http://schemas.microsoft.com/office/drawing/2014/main" id="{94EBF5C3-DB96-4EE5-94A3-12951073E6EF}"/>
              </a:ext>
            </a:extLst>
          </p:cNvPr>
          <p:cNvSpPr>
            <a:spLocks noGrp="1"/>
          </p:cNvSpPr>
          <p:nvPr>
            <p:ph idx="1"/>
          </p:nvPr>
        </p:nvSpPr>
        <p:spPr>
          <a:xfrm>
            <a:off x="838200" y="3806687"/>
            <a:ext cx="10515600" cy="2370276"/>
          </a:xfrm>
        </p:spPr>
        <p:txBody>
          <a:bodyPr/>
          <a:lstStyle/>
          <a:p>
            <a:pPr marL="0" indent="0" algn="ctr">
              <a:buNone/>
            </a:pPr>
            <a:r>
              <a:rPr lang="en-US" i="1" dirty="0"/>
              <a:t>Energy Transformation for Existing Buildings</a:t>
            </a:r>
          </a:p>
          <a:p>
            <a:pPr marL="0" indent="0" algn="ctr">
              <a:buNone/>
            </a:pPr>
            <a:endParaRPr lang="en-US" dirty="0"/>
          </a:p>
          <a:p>
            <a:pPr marL="0" indent="0" algn="ctr">
              <a:buNone/>
            </a:pPr>
            <a:r>
              <a:rPr lang="en-US" dirty="0"/>
              <a:t>Better Buildings by Design Conference</a:t>
            </a:r>
          </a:p>
          <a:p>
            <a:pPr marL="0" indent="0" algn="ctr">
              <a:buNone/>
            </a:pPr>
            <a:r>
              <a:rPr lang="en-US" dirty="0"/>
              <a:t>February 2021</a:t>
            </a:r>
          </a:p>
        </p:txBody>
      </p:sp>
      <p:sp>
        <p:nvSpPr>
          <p:cNvPr id="4" name="Slide Number Placeholder 3">
            <a:extLst>
              <a:ext uri="{FF2B5EF4-FFF2-40B4-BE49-F238E27FC236}">
                <a16:creationId xmlns:a16="http://schemas.microsoft.com/office/drawing/2014/main" id="{36BBC3CB-8ABE-4FB9-9F15-FFE48083EB4C}"/>
              </a:ext>
            </a:extLst>
          </p:cNvPr>
          <p:cNvSpPr>
            <a:spLocks noGrp="1"/>
          </p:cNvSpPr>
          <p:nvPr>
            <p:ph type="sldNum" sz="quarter" idx="12"/>
          </p:nvPr>
        </p:nvSpPr>
        <p:spPr/>
        <p:txBody>
          <a:bodyPr/>
          <a:lstStyle/>
          <a:p>
            <a:fld id="{E42F6C17-DAA1-41E2-B583-5330F87363CA}" type="slidenum">
              <a:rPr lang="en-US" smtClean="0"/>
              <a:t>1</a:t>
            </a:fld>
            <a:endParaRPr lang="en-US"/>
          </a:p>
        </p:txBody>
      </p:sp>
    </p:spTree>
    <p:extLst>
      <p:ext uri="{BB962C8B-B14F-4D97-AF65-F5344CB8AC3E}">
        <p14:creationId xmlns:p14="http://schemas.microsoft.com/office/powerpoint/2010/main" val="224697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008FC78-4D15-4DF7-B897-15E9B03573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8963" y="92318"/>
            <a:ext cx="7581341" cy="2564241"/>
          </a:xfrm>
          <a:prstGeom prst="rect">
            <a:avLst/>
          </a:prstGeom>
        </p:spPr>
      </p:pic>
      <p:pic>
        <p:nvPicPr>
          <p:cNvPr id="9" name="Picture 8">
            <a:extLst>
              <a:ext uri="{FF2B5EF4-FFF2-40B4-BE49-F238E27FC236}">
                <a16:creationId xmlns:a16="http://schemas.microsoft.com/office/drawing/2014/main" id="{A7B0E719-26CF-4596-852C-90A9CB7A24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9634" y="3072189"/>
            <a:ext cx="4935330" cy="2915195"/>
          </a:xfrm>
          <a:prstGeom prst="rect">
            <a:avLst/>
          </a:prstGeom>
        </p:spPr>
      </p:pic>
      <p:pic>
        <p:nvPicPr>
          <p:cNvPr id="12" name="Picture 11">
            <a:extLst>
              <a:ext uri="{FF2B5EF4-FFF2-40B4-BE49-F238E27FC236}">
                <a16:creationId xmlns:a16="http://schemas.microsoft.com/office/drawing/2014/main" id="{D479F2DE-4B1C-439E-B7B9-0B58620B49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38131" y="1293764"/>
            <a:ext cx="2145281" cy="844658"/>
          </a:xfrm>
          <a:prstGeom prst="rect">
            <a:avLst/>
          </a:prstGeom>
        </p:spPr>
      </p:pic>
      <p:sp>
        <p:nvSpPr>
          <p:cNvPr id="2" name="Slide Number Placeholder 1">
            <a:extLst>
              <a:ext uri="{FF2B5EF4-FFF2-40B4-BE49-F238E27FC236}">
                <a16:creationId xmlns:a16="http://schemas.microsoft.com/office/drawing/2014/main" id="{AF2E65EE-F568-4218-AF9B-64575D3EE77F}"/>
              </a:ext>
            </a:extLst>
          </p:cNvPr>
          <p:cNvSpPr>
            <a:spLocks noGrp="1"/>
          </p:cNvSpPr>
          <p:nvPr>
            <p:ph type="sldNum" sz="quarter" idx="12"/>
          </p:nvPr>
        </p:nvSpPr>
        <p:spPr/>
        <p:txBody>
          <a:bodyPr/>
          <a:lstStyle/>
          <a:p>
            <a:fld id="{3A98EE3D-8CD1-4C3F-BD1C-C98C9596463C}" type="slidenum">
              <a:rPr lang="en-US" smtClean="0"/>
              <a:t>10</a:t>
            </a:fld>
            <a:endParaRPr lang="en-US" dirty="0"/>
          </a:p>
        </p:txBody>
      </p:sp>
      <p:sp>
        <p:nvSpPr>
          <p:cNvPr id="3" name="Oval 2">
            <a:extLst>
              <a:ext uri="{FF2B5EF4-FFF2-40B4-BE49-F238E27FC236}">
                <a16:creationId xmlns:a16="http://schemas.microsoft.com/office/drawing/2014/main" id="{364A6492-B617-4422-A105-7CE17D8D0DF7}"/>
              </a:ext>
            </a:extLst>
          </p:cNvPr>
          <p:cNvSpPr/>
          <p:nvPr/>
        </p:nvSpPr>
        <p:spPr>
          <a:xfrm>
            <a:off x="3857897" y="648548"/>
            <a:ext cx="2238103" cy="22729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A31941B-BC07-4A42-99A3-56FC1AECD8D5}"/>
              </a:ext>
            </a:extLst>
          </p:cNvPr>
          <p:cNvSpPr/>
          <p:nvPr/>
        </p:nvSpPr>
        <p:spPr>
          <a:xfrm>
            <a:off x="6096000" y="726926"/>
            <a:ext cx="1823490" cy="17811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12C18CB5-970F-4919-9B9E-E1714C596CFD}"/>
              </a:ext>
            </a:extLst>
          </p:cNvPr>
          <p:cNvSpPr/>
          <p:nvPr/>
        </p:nvSpPr>
        <p:spPr>
          <a:xfrm>
            <a:off x="6431280" y="4708756"/>
            <a:ext cx="1693817" cy="14223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59E8DEFF-7432-48A5-82EC-8C527BF88266}"/>
              </a:ext>
            </a:extLst>
          </p:cNvPr>
          <p:cNvSpPr/>
          <p:nvPr/>
        </p:nvSpPr>
        <p:spPr>
          <a:xfrm>
            <a:off x="6160836" y="3590326"/>
            <a:ext cx="1693817" cy="14223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53E75AF-7957-4567-B4FB-5A2A633B4D6C}"/>
              </a:ext>
            </a:extLst>
          </p:cNvPr>
          <p:cNvSpPr/>
          <p:nvPr/>
        </p:nvSpPr>
        <p:spPr>
          <a:xfrm>
            <a:off x="7526369" y="3564441"/>
            <a:ext cx="1693817" cy="14223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418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60925B6C-82E2-4420-B174-C8B37010B48F}"/>
              </a:ext>
            </a:extLst>
          </p:cNvPr>
          <p:cNvGraphicFramePr>
            <a:graphicFrameLocks/>
          </p:cNvGraphicFramePr>
          <p:nvPr>
            <p:extLst>
              <p:ext uri="{D42A27DB-BD31-4B8C-83A1-F6EECF244321}">
                <p14:modId xmlns:p14="http://schemas.microsoft.com/office/powerpoint/2010/main" val="3168182219"/>
              </p:ext>
            </p:extLst>
          </p:nvPr>
        </p:nvGraphicFramePr>
        <p:xfrm>
          <a:off x="217716" y="1062820"/>
          <a:ext cx="4049484" cy="54860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68C2F217-BE02-415F-AA61-93A53D329106}"/>
              </a:ext>
            </a:extLst>
          </p:cNvPr>
          <p:cNvGraphicFramePr>
            <a:graphicFrameLocks/>
          </p:cNvGraphicFramePr>
          <p:nvPr>
            <p:extLst>
              <p:ext uri="{D42A27DB-BD31-4B8C-83A1-F6EECF244321}">
                <p14:modId xmlns:p14="http://schemas.microsoft.com/office/powerpoint/2010/main" val="3780853050"/>
              </p:ext>
            </p:extLst>
          </p:nvPr>
        </p:nvGraphicFramePr>
        <p:xfrm>
          <a:off x="4267200" y="1062819"/>
          <a:ext cx="3875314" cy="54860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D94E171F-F783-466C-9AA8-E43DA422A9FE}"/>
              </a:ext>
            </a:extLst>
          </p:cNvPr>
          <p:cNvGraphicFramePr>
            <a:graphicFrameLocks/>
          </p:cNvGraphicFramePr>
          <p:nvPr>
            <p:extLst>
              <p:ext uri="{D42A27DB-BD31-4B8C-83A1-F6EECF244321}">
                <p14:modId xmlns:p14="http://schemas.microsoft.com/office/powerpoint/2010/main" val="795519939"/>
              </p:ext>
            </p:extLst>
          </p:nvPr>
        </p:nvGraphicFramePr>
        <p:xfrm>
          <a:off x="8142514" y="1062820"/>
          <a:ext cx="3831771" cy="5486025"/>
        </p:xfrm>
        <a:graphic>
          <a:graphicData uri="http://schemas.openxmlformats.org/drawingml/2006/chart">
            <c:chart xmlns:c="http://schemas.openxmlformats.org/drawingml/2006/chart" xmlns:r="http://schemas.openxmlformats.org/officeDocument/2006/relationships" r:id="rId5"/>
          </a:graphicData>
        </a:graphic>
      </p:graphicFrame>
      <p:pic>
        <p:nvPicPr>
          <p:cNvPr id="5" name="Picture 4">
            <a:extLst>
              <a:ext uri="{FF2B5EF4-FFF2-40B4-BE49-F238E27FC236}">
                <a16:creationId xmlns:a16="http://schemas.microsoft.com/office/drawing/2014/main" id="{5222644F-B6B5-4FC9-809C-1A580D048C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69356" y="114406"/>
            <a:ext cx="1961089" cy="767812"/>
          </a:xfrm>
          <a:prstGeom prst="rect">
            <a:avLst/>
          </a:prstGeom>
          <a:gradFill>
            <a:gsLst>
              <a:gs pos="0">
                <a:schemeClr val="tx2">
                  <a:lumMod val="7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6" name="Oval 5">
            <a:extLst>
              <a:ext uri="{FF2B5EF4-FFF2-40B4-BE49-F238E27FC236}">
                <a16:creationId xmlns:a16="http://schemas.microsoft.com/office/drawing/2014/main" id="{392DC498-ADDF-4A52-AD3B-653F2D26373B}"/>
              </a:ext>
            </a:extLst>
          </p:cNvPr>
          <p:cNvSpPr/>
          <p:nvPr/>
        </p:nvSpPr>
        <p:spPr>
          <a:xfrm>
            <a:off x="5111931" y="1898469"/>
            <a:ext cx="1227910" cy="36140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4F56A6E-BBDB-4114-9C94-7B173BD970CB}"/>
              </a:ext>
            </a:extLst>
          </p:cNvPr>
          <p:cNvSpPr/>
          <p:nvPr/>
        </p:nvSpPr>
        <p:spPr>
          <a:xfrm>
            <a:off x="6696891" y="3962400"/>
            <a:ext cx="949235" cy="15501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4274276-E23C-449A-B3AB-360A5690CC71}"/>
              </a:ext>
            </a:extLst>
          </p:cNvPr>
          <p:cNvSpPr/>
          <p:nvPr/>
        </p:nvSpPr>
        <p:spPr>
          <a:xfrm>
            <a:off x="9021600" y="1898469"/>
            <a:ext cx="1036799" cy="34921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6463C61-0699-4220-95BC-F2F1FA596A26}"/>
              </a:ext>
            </a:extLst>
          </p:cNvPr>
          <p:cNvSpPr/>
          <p:nvPr/>
        </p:nvSpPr>
        <p:spPr>
          <a:xfrm>
            <a:off x="10484641" y="1959428"/>
            <a:ext cx="1036799" cy="34921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802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0000">
              <a:schemeClr val="bg1">
                <a:tint val="98000"/>
                <a:satMod val="130000"/>
                <a:shade val="90000"/>
                <a:lumMod val="103000"/>
              </a:schemeClr>
            </a:gs>
            <a:gs pos="100000">
              <a:srgbClr val="FFC715"/>
            </a:gs>
          </a:gsLst>
          <a:lin ang="5400000" scaled="0"/>
          <a:tileRect/>
        </a:grad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1F327EF4-E70E-43EE-BA7B-8324C9B71213}"/>
              </a:ext>
            </a:extLst>
          </p:cNvPr>
          <p:cNvGraphicFramePr>
            <a:graphicFrameLocks/>
          </p:cNvGraphicFramePr>
          <p:nvPr/>
        </p:nvGraphicFramePr>
        <p:xfrm>
          <a:off x="1807699" y="1102213"/>
          <a:ext cx="8351520" cy="4665541"/>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4B914B84-29F4-4A08-B9E7-D746AFE13B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72006" y="157948"/>
            <a:ext cx="1607069" cy="629205"/>
          </a:xfrm>
          <a:prstGeom prst="rect">
            <a:avLst/>
          </a:prstGeom>
          <a:gradFill>
            <a:gsLst>
              <a:gs pos="0">
                <a:schemeClr val="tx2">
                  <a:lumMod val="7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168689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3B435B0-B695-4EA1-80F8-778FA45B2B36}"/>
              </a:ext>
            </a:extLst>
          </p:cNvPr>
          <p:cNvGraphicFramePr>
            <a:graphicFrameLocks/>
          </p:cNvGraphicFramePr>
          <p:nvPr/>
        </p:nvGraphicFramePr>
        <p:xfrm>
          <a:off x="1857830" y="1117600"/>
          <a:ext cx="8490857" cy="5021944"/>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65B2DBE9-33BE-476F-BE1C-E5B7916216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72006" y="157948"/>
            <a:ext cx="1607069" cy="629205"/>
          </a:xfrm>
          <a:prstGeom prst="rect">
            <a:avLst/>
          </a:prstGeom>
          <a:gradFill>
            <a:gsLst>
              <a:gs pos="0">
                <a:schemeClr val="tx2">
                  <a:lumMod val="7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769047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6">
            <a:extLst>
              <a:ext uri="{FF2B5EF4-FFF2-40B4-BE49-F238E27FC236}">
                <a16:creationId xmlns:a16="http://schemas.microsoft.com/office/drawing/2014/main" id="{094C94D3-3752-4CE5-9FDB-DAFC92B41C92}"/>
              </a:ext>
            </a:extLst>
          </p:cNvPr>
          <p:cNvSpPr txBox="1"/>
          <p:nvPr/>
        </p:nvSpPr>
        <p:spPr>
          <a:xfrm>
            <a:off x="5639152" y="136525"/>
            <a:ext cx="4940825" cy="1545855"/>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00050" indent="-342900">
              <a:lnSpc>
                <a:spcPct val="107000"/>
              </a:lnSpc>
              <a:buFont typeface="Arial" panose="020B0604020202020204" pitchFamily="34" charset="0"/>
              <a:buChar char="•"/>
            </a:pPr>
            <a:r>
              <a:rPr lang="en-US" sz="2000">
                <a:latin typeface="Calibri" panose="020F0502020204030204" pitchFamily="34" charset="0"/>
                <a:cs typeface="Times New Roman" panose="02020603050405020304" pitchFamily="18" charset="0"/>
              </a:rPr>
              <a:t>8 kW solar array</a:t>
            </a:r>
          </a:p>
          <a:p>
            <a:pPr marL="400050" marR="0" indent="-342900">
              <a:lnSpc>
                <a:spcPct val="107000"/>
              </a:lnSpc>
              <a:spcBef>
                <a:spcPts val="0"/>
              </a:spcBef>
              <a:spcAft>
                <a:spcPts val="0"/>
              </a:spcAft>
              <a:buFont typeface="Arial" panose="020B0604020202020204" pitchFamily="34" charset="0"/>
              <a:buChar char="•"/>
            </a:pPr>
            <a:r>
              <a:rPr lang="en-US" sz="2000">
                <a:latin typeface="Calibri" panose="020F0502020204030204" pitchFamily="34" charset="0"/>
                <a:cs typeface="Times New Roman" panose="02020603050405020304" pitchFamily="18" charset="0"/>
              </a:rPr>
              <a:t>Heat pump water heater</a:t>
            </a:r>
          </a:p>
          <a:p>
            <a:pPr marL="400050" indent="-342900">
              <a:lnSpc>
                <a:spcPct val="107000"/>
              </a:lnSpc>
              <a:buFont typeface="Arial" panose="020B0604020202020204" pitchFamily="34" charset="0"/>
              <a:buChar char="•"/>
            </a:pPr>
            <a:r>
              <a:rPr lang="en-US" sz="2000">
                <a:latin typeface="Calibri" panose="020F0502020204030204" pitchFamily="34" charset="0"/>
                <a:ea typeface="Calibri" panose="020F0502020204030204" pitchFamily="34" charset="0"/>
                <a:cs typeface="Times New Roman" panose="02020603050405020304" pitchFamily="18" charset="0"/>
              </a:rPr>
              <a:t>Mini-split heat pumps</a:t>
            </a:r>
          </a:p>
          <a:p>
            <a:pPr marL="400050" indent="-342900">
              <a:lnSpc>
                <a:spcPct val="107000"/>
              </a:lnSpc>
              <a:buFont typeface="Arial" panose="020B0604020202020204" pitchFamily="34" charset="0"/>
              <a:buChar char="•"/>
            </a:pPr>
            <a:r>
              <a:rPr lang="en-US" sz="2000">
                <a:latin typeface="Calibri" panose="020F0502020204030204" pitchFamily="34" charset="0"/>
                <a:cs typeface="Times New Roman" panose="02020603050405020304" pitchFamily="18" charset="0"/>
              </a:rPr>
              <a:t>Attic and basement insulation and air seal</a:t>
            </a:r>
          </a:p>
          <a:p>
            <a:pPr marL="400050" marR="0" indent="-342900">
              <a:lnSpc>
                <a:spcPct val="107000"/>
              </a:lnSpc>
              <a:spcBef>
                <a:spcPts val="0"/>
              </a:spcBef>
              <a:spcAft>
                <a:spcPts val="0"/>
              </a:spcAft>
              <a:buFont typeface="Arial" panose="020B0604020202020204" pitchFamily="34" charset="0"/>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a:p>
            <a:pPr marL="5715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5715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5715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265225CB-EF0E-4102-9FA4-AB1CFF2091F3}"/>
              </a:ext>
            </a:extLst>
          </p:cNvPr>
          <p:cNvSpPr>
            <a:spLocks noGrp="1"/>
          </p:cNvSpPr>
          <p:nvPr>
            <p:ph type="sldNum" sz="quarter" idx="12"/>
          </p:nvPr>
        </p:nvSpPr>
        <p:spPr/>
        <p:txBody>
          <a:bodyPr/>
          <a:lstStyle/>
          <a:p>
            <a:fld id="{E42F6C17-DAA1-41E2-B583-5330F87363CA}" type="slidenum">
              <a:rPr lang="en-US" smtClean="0"/>
              <a:t>14</a:t>
            </a:fld>
            <a:endParaRPr lang="en-US"/>
          </a:p>
        </p:txBody>
      </p:sp>
      <p:pic>
        <p:nvPicPr>
          <p:cNvPr id="11" name="Picture 10">
            <a:extLst>
              <a:ext uri="{FF2B5EF4-FFF2-40B4-BE49-F238E27FC236}">
                <a16:creationId xmlns:a16="http://schemas.microsoft.com/office/drawing/2014/main" id="{8AB6FA86-4F5D-4A5D-B0DF-634C8B696D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5886" y="74479"/>
            <a:ext cx="1893879" cy="741499"/>
          </a:xfrm>
          <a:prstGeom prst="rect">
            <a:avLst/>
          </a:prstGeom>
          <a:gradFill>
            <a:gsLst>
              <a:gs pos="0">
                <a:schemeClr val="tx2">
                  <a:lumMod val="7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TextBox 1">
            <a:extLst>
              <a:ext uri="{FF2B5EF4-FFF2-40B4-BE49-F238E27FC236}">
                <a16:creationId xmlns:a16="http://schemas.microsoft.com/office/drawing/2014/main" id="{E430C37D-54A3-4281-8EBB-974676BFCAA4}"/>
              </a:ext>
            </a:extLst>
          </p:cNvPr>
          <p:cNvSpPr txBox="1"/>
          <p:nvPr/>
        </p:nvSpPr>
        <p:spPr>
          <a:xfrm>
            <a:off x="1683251" y="128531"/>
            <a:ext cx="3580543" cy="1001236"/>
          </a:xfrm>
          <a:prstGeom prst="rect">
            <a:avLst/>
          </a:prstGeom>
          <a:noFill/>
        </p:spPr>
        <p:txBody>
          <a:bodyPr wrap="square" rtlCol="0">
            <a:spAutoFit/>
          </a:bodyPr>
          <a:lstStyle/>
          <a:p>
            <a:pPr marL="57150">
              <a:lnSpc>
                <a:spcPct val="107000"/>
              </a:lnSpc>
            </a:pPr>
            <a:r>
              <a:rPr lang="en-US" sz="2000" b="1">
                <a:latin typeface="Calibri" panose="020F0502020204030204" pitchFamily="34" charset="0"/>
                <a:ea typeface="Calibri" panose="020F0502020204030204" pitchFamily="34" charset="0"/>
                <a:cs typeface="Times New Roman" panose="02020603050405020304" pitchFamily="18" charset="0"/>
              </a:rPr>
              <a:t>Ranch, 1336 </a:t>
            </a:r>
            <a:r>
              <a:rPr lang="en-US" sz="2000" b="1" err="1">
                <a:latin typeface="Calibri" panose="020F0502020204030204" pitchFamily="34" charset="0"/>
                <a:ea typeface="Calibri" panose="020F0502020204030204" pitchFamily="34" charset="0"/>
                <a:cs typeface="Times New Roman" panose="02020603050405020304" pitchFamily="18" charset="0"/>
              </a:rPr>
              <a:t>sq</a:t>
            </a:r>
            <a:r>
              <a:rPr lang="en-US" sz="2000" b="1">
                <a:latin typeface="Calibri" panose="020F0502020204030204" pitchFamily="34" charset="0"/>
                <a:ea typeface="Calibri" panose="020F0502020204030204" pitchFamily="34" charset="0"/>
                <a:cs typeface="Times New Roman" panose="02020603050405020304" pitchFamily="18" charset="0"/>
              </a:rPr>
              <a:t> ft</a:t>
            </a:r>
          </a:p>
          <a:p>
            <a:pPr marL="57150">
              <a:lnSpc>
                <a:spcPct val="107000"/>
              </a:lnSpc>
            </a:pPr>
            <a:r>
              <a:rPr lang="en-US" sz="1800">
                <a:latin typeface="Calibri" panose="020F0502020204030204" pitchFamily="34" charset="0"/>
                <a:ea typeface="Calibri" panose="020F0502020204030204" pitchFamily="34" charset="0"/>
                <a:cs typeface="Times New Roman" panose="02020603050405020304" pitchFamily="18" charset="0"/>
              </a:rPr>
              <a:t>Gross Project Cost:		$56,612</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57150">
              <a:lnSpc>
                <a:spcPct val="107000"/>
              </a:lnSpc>
            </a:pPr>
            <a:r>
              <a:rPr lang="en-US" sz="1800">
                <a:latin typeface="Calibri" panose="020F0502020204030204" pitchFamily="34" charset="0"/>
                <a:ea typeface="Calibri" panose="020F0502020204030204" pitchFamily="34" charset="0"/>
                <a:cs typeface="Times New Roman" panose="02020603050405020304" pitchFamily="18" charset="0"/>
              </a:rPr>
              <a:t>Net Project Cost:		$43,209</a:t>
            </a:r>
          </a:p>
        </p:txBody>
      </p:sp>
      <p:graphicFrame>
        <p:nvGraphicFramePr>
          <p:cNvPr id="8" name="Table 7">
            <a:extLst>
              <a:ext uri="{FF2B5EF4-FFF2-40B4-BE49-F238E27FC236}">
                <a16:creationId xmlns:a16="http://schemas.microsoft.com/office/drawing/2014/main" id="{F9089F51-257F-449F-AA40-4DB1B41B4BFB}"/>
              </a:ext>
            </a:extLst>
          </p:cNvPr>
          <p:cNvGraphicFramePr>
            <a:graphicFrameLocks noGrp="1"/>
          </p:cNvGraphicFramePr>
          <p:nvPr/>
        </p:nvGraphicFramePr>
        <p:xfrm>
          <a:off x="2318279" y="1916943"/>
          <a:ext cx="6096000" cy="1381760"/>
        </p:xfrm>
        <a:graphic>
          <a:graphicData uri="http://schemas.openxmlformats.org/drawingml/2006/table">
            <a:tbl>
              <a:tblPr firstRow="1" bandRow="1">
                <a:tableStyleId>{5C22544A-7EE6-4342-B048-85BDC9FD1C3A}</a:tableStyleId>
              </a:tblPr>
              <a:tblGrid>
                <a:gridCol w="2380435">
                  <a:extLst>
                    <a:ext uri="{9D8B030D-6E8A-4147-A177-3AD203B41FA5}">
                      <a16:colId xmlns:a16="http://schemas.microsoft.com/office/drawing/2014/main" val="2202238716"/>
                    </a:ext>
                  </a:extLst>
                </a:gridCol>
                <a:gridCol w="1683565">
                  <a:extLst>
                    <a:ext uri="{9D8B030D-6E8A-4147-A177-3AD203B41FA5}">
                      <a16:colId xmlns:a16="http://schemas.microsoft.com/office/drawing/2014/main" val="2732744012"/>
                    </a:ext>
                  </a:extLst>
                </a:gridCol>
                <a:gridCol w="2032000">
                  <a:extLst>
                    <a:ext uri="{9D8B030D-6E8A-4147-A177-3AD203B41FA5}">
                      <a16:colId xmlns:a16="http://schemas.microsoft.com/office/drawing/2014/main" val="3823955932"/>
                    </a:ext>
                  </a:extLst>
                </a:gridCol>
              </a:tblGrid>
              <a:tr h="37084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tx1"/>
                          </a:solidFill>
                          <a:latin typeface="Calibri" panose="020F0502020204030204" pitchFamily="34" charset="0"/>
                          <a:ea typeface="Calibri" panose="020F0502020204030204" pitchFamily="34" charset="0"/>
                          <a:cs typeface="Times New Roman" panose="02020603050405020304" pitchFamily="18" charset="0"/>
                        </a:rPr>
                        <a:t>Pre-Project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b="1">
                          <a:solidFill>
                            <a:schemeClr val="tx1"/>
                          </a:solidFill>
                          <a:latin typeface="Calibri" panose="020F0502020204030204" pitchFamily="34" charset="0"/>
                          <a:ea typeface="Calibri" panose="020F0502020204030204" pitchFamily="34" charset="0"/>
                          <a:cs typeface="Times New Roman" panose="02020603050405020304" pitchFamily="18" charset="0"/>
                        </a:rPr>
                        <a:t>Post-Project</a:t>
                      </a:r>
                      <a:endParaRPr lang="en-US">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3617012"/>
                  </a:ext>
                </a:extLst>
              </a:tr>
              <a:tr h="370840">
                <a:tc>
                  <a:txBody>
                    <a:bodyPr/>
                    <a:lstStyle/>
                    <a:p>
                      <a:pPr algn="r"/>
                      <a:r>
                        <a:rPr lang="en-US">
                          <a:latin typeface="Calibri" panose="020F0502020204030204" pitchFamily="34" charset="0"/>
                          <a:ea typeface="Calibri" panose="020F0502020204030204" pitchFamily="34" charset="0"/>
                          <a:cs typeface="Times New Roman" panose="02020603050405020304" pitchFamily="18" charset="0"/>
                        </a:rPr>
                        <a:t>Fossil &amp; Grid MMBtu</a:t>
                      </a:r>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a:latin typeface="Calibri" panose="020F0502020204030204" pitchFamily="34" charset="0"/>
                          <a:ea typeface="Calibri" panose="020F0502020204030204" pitchFamily="34" charset="0"/>
                          <a:cs typeface="Times New Roman" panose="02020603050405020304" pitchFamily="18" charset="0"/>
                        </a:rPr>
                        <a:t>92.35</a:t>
                      </a:r>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Calibri" panose="020F0502020204030204" pitchFamily="34" charset="0"/>
                          <a:ea typeface="Calibri" panose="020F0502020204030204" pitchFamily="34" charset="0"/>
                          <a:cs typeface="Times New Roman" panose="02020603050405020304" pitchFamily="18" charset="0"/>
                        </a:rPr>
                        <a:t>41.69</a:t>
                      </a:r>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1972404"/>
                  </a:ext>
                </a:extLst>
              </a:tr>
              <a:tr h="370840">
                <a:tc>
                  <a:txBody>
                    <a:bodyPr/>
                    <a:lstStyle/>
                    <a:p>
                      <a:pPr algn="r"/>
                      <a:r>
                        <a:rPr lang="en-US">
                          <a:latin typeface="Calibri" panose="020F0502020204030204" pitchFamily="34" charset="0"/>
                          <a:ea typeface="Calibri" panose="020F0502020204030204" pitchFamily="34" charset="0"/>
                          <a:cs typeface="Times New Roman" panose="02020603050405020304" pitchFamily="18" charset="0"/>
                        </a:rPr>
                        <a:t>Annual Energy Costs</a:t>
                      </a: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t>$1,846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$258</a:t>
                      </a:r>
                    </a:p>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4759458"/>
                  </a:ext>
                </a:extLst>
              </a:tr>
            </a:tbl>
          </a:graphicData>
        </a:graphic>
      </p:graphicFrame>
      <p:graphicFrame>
        <p:nvGraphicFramePr>
          <p:cNvPr id="13" name="Table 12">
            <a:extLst>
              <a:ext uri="{FF2B5EF4-FFF2-40B4-BE49-F238E27FC236}">
                <a16:creationId xmlns:a16="http://schemas.microsoft.com/office/drawing/2014/main" id="{75FAEBEA-39C6-42B5-889F-9B008BF33FC4}"/>
              </a:ext>
            </a:extLst>
          </p:cNvPr>
          <p:cNvGraphicFramePr>
            <a:graphicFrameLocks noGrp="1"/>
          </p:cNvGraphicFramePr>
          <p:nvPr/>
        </p:nvGraphicFramePr>
        <p:xfrm>
          <a:off x="2539969" y="3079641"/>
          <a:ext cx="5874311" cy="1010920"/>
        </p:xfrm>
        <a:graphic>
          <a:graphicData uri="http://schemas.openxmlformats.org/drawingml/2006/table">
            <a:tbl>
              <a:tblPr firstRow="1" bandRow="1">
                <a:tableStyleId>{5C22544A-7EE6-4342-B048-85BDC9FD1C3A}</a:tableStyleId>
              </a:tblPr>
              <a:tblGrid>
                <a:gridCol w="2158746">
                  <a:extLst>
                    <a:ext uri="{9D8B030D-6E8A-4147-A177-3AD203B41FA5}">
                      <a16:colId xmlns:a16="http://schemas.microsoft.com/office/drawing/2014/main" val="2202238716"/>
                    </a:ext>
                  </a:extLst>
                </a:gridCol>
                <a:gridCol w="1683565">
                  <a:extLst>
                    <a:ext uri="{9D8B030D-6E8A-4147-A177-3AD203B41FA5}">
                      <a16:colId xmlns:a16="http://schemas.microsoft.com/office/drawing/2014/main" val="2732744012"/>
                    </a:ext>
                  </a:extLst>
                </a:gridCol>
                <a:gridCol w="2032000">
                  <a:extLst>
                    <a:ext uri="{9D8B030D-6E8A-4147-A177-3AD203B41FA5}">
                      <a16:colId xmlns:a16="http://schemas.microsoft.com/office/drawing/2014/main" val="3823955932"/>
                    </a:ext>
                  </a:extLst>
                </a:gridCol>
              </a:tblGrid>
              <a:tr h="37084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Projected</a:t>
                      </a:r>
                      <a:endParaRPr lang="en-US" b="1">
                        <a:solidFill>
                          <a:schemeClr val="tx1"/>
                        </a:solidFill>
                        <a:latin typeface="Calibri" panose="020F0502020204030204" pitchFamily="34" charset="0"/>
                        <a:ea typeface="Calibri" panose="020F0502020204030204" pitchFamily="34"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solidFill>
                            <a:schemeClr val="tx1"/>
                          </a:solidFill>
                        </a:rPr>
                        <a:t>Actual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3617012"/>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t>F&amp;G savings</a:t>
                      </a:r>
                    </a:p>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a:t>81%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54%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1972404"/>
                  </a:ext>
                </a:extLst>
              </a:tr>
            </a:tbl>
          </a:graphicData>
        </a:graphic>
      </p:graphicFrame>
      <p:pic>
        <p:nvPicPr>
          <p:cNvPr id="14" name="Picture 13" descr="A picture containing tree, outdoor, sky, building&#10;&#10;Description automatically generated">
            <a:extLst>
              <a:ext uri="{FF2B5EF4-FFF2-40B4-BE49-F238E27FC236}">
                <a16:creationId xmlns:a16="http://schemas.microsoft.com/office/drawing/2014/main" id="{56E3CC81-A9F9-498B-853A-2BFABB937D22}"/>
              </a:ext>
            </a:extLst>
          </p:cNvPr>
          <p:cNvPicPr/>
          <p:nvPr/>
        </p:nvPicPr>
        <p:blipFill>
          <a:blip r:embed="rId4" cstate="email">
            <a:extLst>
              <a:ext uri="{28A0092B-C50C-407E-A947-70E740481C1C}">
                <a14:useLocalDpi xmlns:a14="http://schemas.microsoft.com/office/drawing/2010/main"/>
              </a:ext>
            </a:extLst>
          </a:blip>
          <a:stretch>
            <a:fillRect/>
          </a:stretch>
        </p:blipFill>
        <p:spPr>
          <a:xfrm>
            <a:off x="2828818" y="4374016"/>
            <a:ext cx="3484339" cy="2242232"/>
          </a:xfrm>
          <a:prstGeom prst="rect">
            <a:avLst/>
          </a:prstGeom>
        </p:spPr>
      </p:pic>
      <p:pic>
        <p:nvPicPr>
          <p:cNvPr id="15" name="Picture 14">
            <a:extLst>
              <a:ext uri="{FF2B5EF4-FFF2-40B4-BE49-F238E27FC236}">
                <a16:creationId xmlns:a16="http://schemas.microsoft.com/office/drawing/2014/main" id="{1C0E4E59-615C-420F-9A0C-21F32FA57A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869260">
            <a:off x="7019247" y="3504881"/>
            <a:ext cx="3581400" cy="2686050"/>
          </a:xfrm>
          <a:prstGeom prst="rect">
            <a:avLst/>
          </a:prstGeom>
        </p:spPr>
      </p:pic>
    </p:spTree>
    <p:extLst>
      <p:ext uri="{BB962C8B-B14F-4D97-AF65-F5344CB8AC3E}">
        <p14:creationId xmlns:p14="http://schemas.microsoft.com/office/powerpoint/2010/main" val="2828158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65225CB-EF0E-4102-9FA4-AB1CFF2091F3}"/>
              </a:ext>
            </a:extLst>
          </p:cNvPr>
          <p:cNvSpPr>
            <a:spLocks noGrp="1"/>
          </p:cNvSpPr>
          <p:nvPr>
            <p:ph type="sldNum" sz="quarter" idx="12"/>
          </p:nvPr>
        </p:nvSpPr>
        <p:spPr/>
        <p:txBody>
          <a:bodyPr/>
          <a:lstStyle/>
          <a:p>
            <a:fld id="{E42F6C17-DAA1-41E2-B583-5330F87363CA}" type="slidenum">
              <a:rPr lang="en-US" smtClean="0"/>
              <a:t>15</a:t>
            </a:fld>
            <a:endParaRPr lang="en-US"/>
          </a:p>
        </p:txBody>
      </p:sp>
      <p:pic>
        <p:nvPicPr>
          <p:cNvPr id="11" name="Picture 10">
            <a:extLst>
              <a:ext uri="{FF2B5EF4-FFF2-40B4-BE49-F238E27FC236}">
                <a16:creationId xmlns:a16="http://schemas.microsoft.com/office/drawing/2014/main" id="{8AB6FA86-4F5D-4A5D-B0DF-634C8B696D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50672" y="74479"/>
            <a:ext cx="1909092" cy="747455"/>
          </a:xfrm>
          <a:prstGeom prst="rect">
            <a:avLst/>
          </a:prstGeom>
          <a:gradFill>
            <a:gsLst>
              <a:gs pos="0">
                <a:schemeClr val="tx2">
                  <a:lumMod val="7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 name="Picture 9" descr="A person standing on a lush green field&#10;&#10;Description automatically generated">
            <a:extLst>
              <a:ext uri="{FF2B5EF4-FFF2-40B4-BE49-F238E27FC236}">
                <a16:creationId xmlns:a16="http://schemas.microsoft.com/office/drawing/2014/main" id="{50CD8D42-8096-4B33-8449-7EFE2FDD8BDB}"/>
              </a:ext>
            </a:extLst>
          </p:cNvPr>
          <p:cNvPicPr/>
          <p:nvPr/>
        </p:nvPicPr>
        <p:blipFill>
          <a:blip r:embed="rId4" cstate="email">
            <a:extLst>
              <a:ext uri="{28A0092B-C50C-407E-A947-70E740481C1C}">
                <a14:useLocalDpi xmlns:a14="http://schemas.microsoft.com/office/drawing/2010/main"/>
              </a:ext>
            </a:extLst>
          </a:blip>
          <a:stretch>
            <a:fillRect/>
          </a:stretch>
        </p:blipFill>
        <p:spPr>
          <a:xfrm>
            <a:off x="1915886" y="4229100"/>
            <a:ext cx="3855768" cy="2492376"/>
          </a:xfrm>
          <a:prstGeom prst="rect">
            <a:avLst/>
          </a:prstGeom>
        </p:spPr>
      </p:pic>
      <p:pic>
        <p:nvPicPr>
          <p:cNvPr id="3" name="Picture 2">
            <a:extLst>
              <a:ext uri="{FF2B5EF4-FFF2-40B4-BE49-F238E27FC236}">
                <a16:creationId xmlns:a16="http://schemas.microsoft.com/office/drawing/2014/main" id="{E7E6779B-7EE7-4196-9C97-9094F89EC7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475940">
            <a:off x="6925625" y="3824367"/>
            <a:ext cx="3164115" cy="2373086"/>
          </a:xfrm>
          <a:prstGeom prst="rect">
            <a:avLst/>
          </a:prstGeom>
        </p:spPr>
      </p:pic>
      <p:sp>
        <p:nvSpPr>
          <p:cNvPr id="8" name="TextBox 7">
            <a:extLst>
              <a:ext uri="{FF2B5EF4-FFF2-40B4-BE49-F238E27FC236}">
                <a16:creationId xmlns:a16="http://schemas.microsoft.com/office/drawing/2014/main" id="{DE207B6B-C18A-41E5-8E05-F43427CD5240}"/>
              </a:ext>
            </a:extLst>
          </p:cNvPr>
          <p:cNvSpPr txBox="1"/>
          <p:nvPr/>
        </p:nvSpPr>
        <p:spPr>
          <a:xfrm>
            <a:off x="1683251" y="128531"/>
            <a:ext cx="4643919" cy="1034194"/>
          </a:xfrm>
          <a:prstGeom prst="rect">
            <a:avLst/>
          </a:prstGeom>
          <a:noFill/>
        </p:spPr>
        <p:txBody>
          <a:bodyPr wrap="square" rtlCol="0">
            <a:spAutoFit/>
          </a:bodyPr>
          <a:lstStyle/>
          <a:p>
            <a:pPr marL="57150">
              <a:lnSpc>
                <a:spcPct val="107000"/>
              </a:lnSpc>
            </a:pPr>
            <a:r>
              <a:rPr lang="en-US" sz="2000" b="1">
                <a:latin typeface="Calibri" panose="020F0502020204030204" pitchFamily="34" charset="0"/>
                <a:ea typeface="Calibri" panose="020F0502020204030204" pitchFamily="34" charset="0"/>
                <a:cs typeface="Times New Roman" panose="02020603050405020304" pitchFamily="18" charset="0"/>
              </a:rPr>
              <a:t>Colonial, 1832 </a:t>
            </a:r>
            <a:r>
              <a:rPr lang="en-US" sz="2000" b="1" err="1">
                <a:latin typeface="Calibri" panose="020F0502020204030204" pitchFamily="34" charset="0"/>
                <a:ea typeface="Calibri" panose="020F0502020204030204" pitchFamily="34" charset="0"/>
                <a:cs typeface="Times New Roman" panose="02020603050405020304" pitchFamily="18" charset="0"/>
              </a:rPr>
              <a:t>sq</a:t>
            </a:r>
            <a:r>
              <a:rPr lang="en-US" sz="2000" b="1">
                <a:latin typeface="Calibri" panose="020F0502020204030204" pitchFamily="34" charset="0"/>
                <a:ea typeface="Calibri" panose="020F0502020204030204" pitchFamily="34" charset="0"/>
                <a:cs typeface="Times New Roman" panose="02020603050405020304" pitchFamily="18" charset="0"/>
              </a:rPr>
              <a:t> ft</a:t>
            </a:r>
          </a:p>
          <a:p>
            <a:pPr marL="57150">
              <a:lnSpc>
                <a:spcPct val="107000"/>
              </a:lnSpc>
            </a:pPr>
            <a:r>
              <a:rPr lang="en-US" sz="1800">
                <a:latin typeface="Calibri" panose="020F0502020204030204" pitchFamily="34" charset="0"/>
                <a:ea typeface="Calibri" panose="020F0502020204030204" pitchFamily="34" charset="0"/>
                <a:cs typeface="Times New Roman" panose="02020603050405020304" pitchFamily="18" charset="0"/>
              </a:rPr>
              <a:t>Gross Project Cost:		$ 37,474</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57150" marR="0">
              <a:lnSpc>
                <a:spcPct val="107000"/>
              </a:lnSpc>
              <a:spcBef>
                <a:spcPts val="0"/>
              </a:spcBef>
              <a:spcAft>
                <a:spcPts val="0"/>
              </a:spcAft>
            </a:pPr>
            <a:r>
              <a:rPr lang="en-US" sz="1800">
                <a:latin typeface="Calibri" panose="020F0502020204030204" pitchFamily="34" charset="0"/>
                <a:ea typeface="Calibri" panose="020F0502020204030204" pitchFamily="34" charset="0"/>
                <a:cs typeface="Times New Roman" panose="02020603050405020304" pitchFamily="18" charset="0"/>
              </a:rPr>
              <a:t>Net Project Cost:		$ 23,925</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26">
            <a:extLst>
              <a:ext uri="{FF2B5EF4-FFF2-40B4-BE49-F238E27FC236}">
                <a16:creationId xmlns:a16="http://schemas.microsoft.com/office/drawing/2014/main" id="{A77A5A40-F75A-4EA3-9A1E-E0E1360424F3}"/>
              </a:ext>
            </a:extLst>
          </p:cNvPr>
          <p:cNvSpPr txBox="1"/>
          <p:nvPr/>
        </p:nvSpPr>
        <p:spPr>
          <a:xfrm>
            <a:off x="5567926" y="128532"/>
            <a:ext cx="4940825" cy="1545855"/>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00050" indent="-342900">
              <a:lnSpc>
                <a:spcPct val="107000"/>
              </a:lnSpc>
              <a:buFont typeface="Arial" panose="020B0604020202020204" pitchFamily="34" charset="0"/>
              <a:buChar char="•"/>
            </a:pPr>
            <a:r>
              <a:rPr lang="en-US" sz="2000">
                <a:latin typeface="Calibri" panose="020F0502020204030204" pitchFamily="34" charset="0"/>
                <a:cs typeface="Times New Roman" panose="02020603050405020304" pitchFamily="18" charset="0"/>
              </a:rPr>
              <a:t>6.4 kW solar array</a:t>
            </a:r>
          </a:p>
          <a:p>
            <a:pPr marL="400050" indent="-342900">
              <a:lnSpc>
                <a:spcPct val="107000"/>
              </a:lnSpc>
              <a:buFont typeface="Arial" panose="020B0604020202020204" pitchFamily="34" charset="0"/>
              <a:buChar char="•"/>
            </a:pPr>
            <a:r>
              <a:rPr lang="en-US" sz="2000">
                <a:latin typeface="Calibri" panose="020F0502020204030204" pitchFamily="34" charset="0"/>
                <a:cs typeface="Times New Roman" panose="02020603050405020304" pitchFamily="18" charset="0"/>
              </a:rPr>
              <a:t>Heat pump water heater</a:t>
            </a:r>
          </a:p>
          <a:p>
            <a:pPr marL="400050" indent="-342900">
              <a:lnSpc>
                <a:spcPct val="107000"/>
              </a:lnSpc>
              <a:buFont typeface="Arial" panose="020B0604020202020204" pitchFamily="34" charset="0"/>
              <a:buChar char="•"/>
            </a:pPr>
            <a:r>
              <a:rPr lang="en-US" sz="2000">
                <a:latin typeface="Calibri" panose="020F0502020204030204" pitchFamily="34" charset="0"/>
                <a:ea typeface="Calibri" panose="020F0502020204030204" pitchFamily="34" charset="0"/>
                <a:cs typeface="Times New Roman" panose="02020603050405020304" pitchFamily="18" charset="0"/>
              </a:rPr>
              <a:t>Mini-split heat pumps</a:t>
            </a:r>
          </a:p>
          <a:p>
            <a:pPr marL="400050" indent="-342900">
              <a:lnSpc>
                <a:spcPct val="107000"/>
              </a:lnSpc>
              <a:buFont typeface="Arial" panose="020B0604020202020204" pitchFamily="34" charset="0"/>
              <a:buChar char="•"/>
            </a:pPr>
            <a:r>
              <a:rPr lang="en-US" sz="2000">
                <a:latin typeface="Calibri" panose="020F0502020204030204" pitchFamily="34" charset="0"/>
                <a:cs typeface="Times New Roman" panose="02020603050405020304" pitchFamily="18" charset="0"/>
              </a:rPr>
              <a:t>Attic and basement insulation and air seal</a:t>
            </a:r>
          </a:p>
          <a:p>
            <a:pPr marL="400050" marR="0" indent="-342900">
              <a:lnSpc>
                <a:spcPct val="107000"/>
              </a:lnSpc>
              <a:spcBef>
                <a:spcPts val="0"/>
              </a:spcBef>
              <a:spcAft>
                <a:spcPts val="0"/>
              </a:spcAft>
              <a:buFont typeface="Arial" panose="020B0604020202020204" pitchFamily="34" charset="0"/>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a:p>
            <a:pPr marL="5715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5715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5715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6" name="Table 15">
            <a:extLst>
              <a:ext uri="{FF2B5EF4-FFF2-40B4-BE49-F238E27FC236}">
                <a16:creationId xmlns:a16="http://schemas.microsoft.com/office/drawing/2014/main" id="{892736CD-F818-46B2-90E8-CDC44F6768D3}"/>
              </a:ext>
            </a:extLst>
          </p:cNvPr>
          <p:cNvGraphicFramePr>
            <a:graphicFrameLocks noGrp="1"/>
          </p:cNvGraphicFramePr>
          <p:nvPr/>
        </p:nvGraphicFramePr>
        <p:xfrm>
          <a:off x="2318279" y="1916943"/>
          <a:ext cx="6096000" cy="1112520"/>
        </p:xfrm>
        <a:graphic>
          <a:graphicData uri="http://schemas.openxmlformats.org/drawingml/2006/table">
            <a:tbl>
              <a:tblPr firstRow="1" bandRow="1">
                <a:tableStyleId>{5C22544A-7EE6-4342-B048-85BDC9FD1C3A}</a:tableStyleId>
              </a:tblPr>
              <a:tblGrid>
                <a:gridCol w="2380435">
                  <a:extLst>
                    <a:ext uri="{9D8B030D-6E8A-4147-A177-3AD203B41FA5}">
                      <a16:colId xmlns:a16="http://schemas.microsoft.com/office/drawing/2014/main" val="2202238716"/>
                    </a:ext>
                  </a:extLst>
                </a:gridCol>
                <a:gridCol w="1683565">
                  <a:extLst>
                    <a:ext uri="{9D8B030D-6E8A-4147-A177-3AD203B41FA5}">
                      <a16:colId xmlns:a16="http://schemas.microsoft.com/office/drawing/2014/main" val="2732744012"/>
                    </a:ext>
                  </a:extLst>
                </a:gridCol>
                <a:gridCol w="2032000">
                  <a:extLst>
                    <a:ext uri="{9D8B030D-6E8A-4147-A177-3AD203B41FA5}">
                      <a16:colId xmlns:a16="http://schemas.microsoft.com/office/drawing/2014/main" val="3823955932"/>
                    </a:ext>
                  </a:extLst>
                </a:gridCol>
              </a:tblGrid>
              <a:tr h="37084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tx1"/>
                          </a:solidFill>
                          <a:latin typeface="Calibri" panose="020F0502020204030204" pitchFamily="34" charset="0"/>
                          <a:ea typeface="Calibri" panose="020F0502020204030204" pitchFamily="34" charset="0"/>
                          <a:cs typeface="Times New Roman" panose="02020603050405020304" pitchFamily="18" charset="0"/>
                        </a:rPr>
                        <a:t>Pre-Project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b="1">
                          <a:solidFill>
                            <a:schemeClr val="tx1"/>
                          </a:solidFill>
                          <a:latin typeface="Calibri" panose="020F0502020204030204" pitchFamily="34" charset="0"/>
                          <a:ea typeface="Calibri" panose="020F0502020204030204" pitchFamily="34" charset="0"/>
                          <a:cs typeface="Times New Roman" panose="02020603050405020304" pitchFamily="18" charset="0"/>
                        </a:rPr>
                        <a:t>Post-Project</a:t>
                      </a:r>
                      <a:endParaRPr lang="en-US">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3617012"/>
                  </a:ext>
                </a:extLst>
              </a:tr>
              <a:tr h="370840">
                <a:tc>
                  <a:txBody>
                    <a:bodyPr/>
                    <a:lstStyle/>
                    <a:p>
                      <a:pPr algn="r"/>
                      <a:r>
                        <a:rPr lang="en-US">
                          <a:latin typeface="Calibri" panose="020F0502020204030204" pitchFamily="34" charset="0"/>
                          <a:ea typeface="Calibri" panose="020F0502020204030204" pitchFamily="34" charset="0"/>
                          <a:cs typeface="Times New Roman" panose="02020603050405020304" pitchFamily="18" charset="0"/>
                        </a:rPr>
                        <a:t>Fossil &amp; Grid MMBtu</a:t>
                      </a:r>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a:t>49.07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4.52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1972404"/>
                  </a:ext>
                </a:extLst>
              </a:tr>
              <a:tr h="370840">
                <a:tc>
                  <a:txBody>
                    <a:bodyPr/>
                    <a:lstStyle/>
                    <a:p>
                      <a:pPr algn="r"/>
                      <a:r>
                        <a:rPr lang="en-US">
                          <a:latin typeface="Calibri" panose="020F0502020204030204" pitchFamily="34" charset="0"/>
                          <a:ea typeface="Calibri" panose="020F0502020204030204" pitchFamily="34" charset="0"/>
                          <a:cs typeface="Times New Roman" panose="02020603050405020304" pitchFamily="18" charset="0"/>
                        </a:rPr>
                        <a:t>Annual Energy Costs</a:t>
                      </a: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t>$</a:t>
                      </a:r>
                      <a:r>
                        <a:rPr lang="en-US" sz="1800"/>
                        <a:t>2,718</a:t>
                      </a: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$993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4759458"/>
                  </a:ext>
                </a:extLst>
              </a:tr>
            </a:tbl>
          </a:graphicData>
        </a:graphic>
      </p:graphicFrame>
      <p:graphicFrame>
        <p:nvGraphicFramePr>
          <p:cNvPr id="17" name="Table 16">
            <a:extLst>
              <a:ext uri="{FF2B5EF4-FFF2-40B4-BE49-F238E27FC236}">
                <a16:creationId xmlns:a16="http://schemas.microsoft.com/office/drawing/2014/main" id="{FAA2FCC0-33CA-4523-9A4C-2DE92D510E1D}"/>
              </a:ext>
            </a:extLst>
          </p:cNvPr>
          <p:cNvGraphicFramePr>
            <a:graphicFrameLocks noGrp="1"/>
          </p:cNvGraphicFramePr>
          <p:nvPr/>
        </p:nvGraphicFramePr>
        <p:xfrm>
          <a:off x="2539969" y="3079641"/>
          <a:ext cx="5874311" cy="1010920"/>
        </p:xfrm>
        <a:graphic>
          <a:graphicData uri="http://schemas.openxmlformats.org/drawingml/2006/table">
            <a:tbl>
              <a:tblPr firstRow="1" bandRow="1">
                <a:tableStyleId>{5C22544A-7EE6-4342-B048-85BDC9FD1C3A}</a:tableStyleId>
              </a:tblPr>
              <a:tblGrid>
                <a:gridCol w="2158746">
                  <a:extLst>
                    <a:ext uri="{9D8B030D-6E8A-4147-A177-3AD203B41FA5}">
                      <a16:colId xmlns:a16="http://schemas.microsoft.com/office/drawing/2014/main" val="2202238716"/>
                    </a:ext>
                  </a:extLst>
                </a:gridCol>
                <a:gridCol w="1683565">
                  <a:extLst>
                    <a:ext uri="{9D8B030D-6E8A-4147-A177-3AD203B41FA5}">
                      <a16:colId xmlns:a16="http://schemas.microsoft.com/office/drawing/2014/main" val="2732744012"/>
                    </a:ext>
                  </a:extLst>
                </a:gridCol>
                <a:gridCol w="2032000">
                  <a:extLst>
                    <a:ext uri="{9D8B030D-6E8A-4147-A177-3AD203B41FA5}">
                      <a16:colId xmlns:a16="http://schemas.microsoft.com/office/drawing/2014/main" val="3823955932"/>
                    </a:ext>
                  </a:extLst>
                </a:gridCol>
              </a:tblGrid>
              <a:tr h="37084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Projected</a:t>
                      </a:r>
                      <a:endParaRPr lang="en-US" b="1">
                        <a:solidFill>
                          <a:schemeClr val="tx1"/>
                        </a:solidFill>
                        <a:latin typeface="Calibri" panose="020F0502020204030204" pitchFamily="34" charset="0"/>
                        <a:ea typeface="Calibri" panose="020F0502020204030204" pitchFamily="34"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solidFill>
                            <a:schemeClr val="tx1"/>
                          </a:solidFill>
                        </a:rPr>
                        <a:t>Actual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3617012"/>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t>F&amp;G savings</a:t>
                      </a:r>
                    </a:p>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a:t>75%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98%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1972404"/>
                  </a:ext>
                </a:extLst>
              </a:tr>
            </a:tbl>
          </a:graphicData>
        </a:graphic>
      </p:graphicFrame>
    </p:spTree>
    <p:extLst>
      <p:ext uri="{BB962C8B-B14F-4D97-AF65-F5344CB8AC3E}">
        <p14:creationId xmlns:p14="http://schemas.microsoft.com/office/powerpoint/2010/main" val="1722611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6">
            <a:extLst>
              <a:ext uri="{FF2B5EF4-FFF2-40B4-BE49-F238E27FC236}">
                <a16:creationId xmlns:a16="http://schemas.microsoft.com/office/drawing/2014/main" id="{094C94D3-3752-4CE5-9FDB-DAFC92B41C92}"/>
              </a:ext>
            </a:extLst>
          </p:cNvPr>
          <p:cNvSpPr txBox="1"/>
          <p:nvPr/>
        </p:nvSpPr>
        <p:spPr>
          <a:xfrm>
            <a:off x="5567925" y="128532"/>
            <a:ext cx="3197960" cy="1545855"/>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00050" indent="-342900">
              <a:lnSpc>
                <a:spcPct val="107000"/>
              </a:lnSpc>
              <a:buFont typeface="Arial" panose="020B0604020202020204" pitchFamily="34" charset="0"/>
              <a:buChar char="•"/>
            </a:pPr>
            <a:r>
              <a:rPr lang="en-US" sz="2000">
                <a:latin typeface="Calibri" panose="020F0502020204030204" pitchFamily="34" charset="0"/>
                <a:cs typeface="Times New Roman" panose="02020603050405020304" pitchFamily="18" charset="0"/>
              </a:rPr>
              <a:t>7.8 kW solar array</a:t>
            </a:r>
          </a:p>
          <a:p>
            <a:pPr marL="400050" indent="-342900">
              <a:lnSpc>
                <a:spcPct val="107000"/>
              </a:lnSpc>
              <a:buFont typeface="Arial" panose="020B0604020202020204" pitchFamily="34" charset="0"/>
              <a:buChar char="•"/>
            </a:pPr>
            <a:r>
              <a:rPr lang="en-US" sz="2000">
                <a:latin typeface="Calibri" panose="020F0502020204030204" pitchFamily="34" charset="0"/>
                <a:cs typeface="Times New Roman" panose="02020603050405020304" pitchFamily="18" charset="0"/>
              </a:rPr>
              <a:t>Heat pump water heater</a:t>
            </a:r>
          </a:p>
          <a:p>
            <a:pPr marL="400050" marR="0" indent="-342900">
              <a:lnSpc>
                <a:spcPct val="107000"/>
              </a:lnSpc>
              <a:spcBef>
                <a:spcPts val="0"/>
              </a:spcBef>
              <a:spcAft>
                <a:spcPts val="0"/>
              </a:spcAft>
              <a:buFont typeface="Arial" panose="020B0604020202020204" pitchFamily="34" charset="0"/>
              <a:buChar char="•"/>
            </a:pPr>
            <a:r>
              <a:rPr lang="en-US" sz="2000">
                <a:latin typeface="Calibri" panose="020F0502020204030204" pitchFamily="34" charset="0"/>
                <a:ea typeface="Calibri" panose="020F0502020204030204" pitchFamily="34" charset="0"/>
                <a:cs typeface="Times New Roman" panose="02020603050405020304" pitchFamily="18" charset="0"/>
              </a:rPr>
              <a:t>Mini-split heat pump</a:t>
            </a:r>
          </a:p>
          <a:p>
            <a:pPr marL="5715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5715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5715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265225CB-EF0E-4102-9FA4-AB1CFF2091F3}"/>
              </a:ext>
            </a:extLst>
          </p:cNvPr>
          <p:cNvSpPr>
            <a:spLocks noGrp="1"/>
          </p:cNvSpPr>
          <p:nvPr>
            <p:ph type="sldNum" sz="quarter" idx="12"/>
          </p:nvPr>
        </p:nvSpPr>
        <p:spPr/>
        <p:txBody>
          <a:bodyPr/>
          <a:lstStyle/>
          <a:p>
            <a:fld id="{E42F6C17-DAA1-41E2-B583-5330F87363CA}" type="slidenum">
              <a:rPr lang="en-US" smtClean="0"/>
              <a:t>16</a:t>
            </a:fld>
            <a:endParaRPr lang="en-US"/>
          </a:p>
        </p:txBody>
      </p:sp>
      <p:pic>
        <p:nvPicPr>
          <p:cNvPr id="11" name="Picture 10">
            <a:extLst>
              <a:ext uri="{FF2B5EF4-FFF2-40B4-BE49-F238E27FC236}">
                <a16:creationId xmlns:a16="http://schemas.microsoft.com/office/drawing/2014/main" id="{8AB6FA86-4F5D-4A5D-B0DF-634C8B696D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5886" y="74479"/>
            <a:ext cx="1893879" cy="741499"/>
          </a:xfrm>
          <a:prstGeom prst="rect">
            <a:avLst/>
          </a:prstGeom>
          <a:gradFill>
            <a:gsLst>
              <a:gs pos="0">
                <a:schemeClr val="tx2">
                  <a:lumMod val="7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TextBox 1">
            <a:extLst>
              <a:ext uri="{FF2B5EF4-FFF2-40B4-BE49-F238E27FC236}">
                <a16:creationId xmlns:a16="http://schemas.microsoft.com/office/drawing/2014/main" id="{E430C37D-54A3-4281-8EBB-974676BFCAA4}"/>
              </a:ext>
            </a:extLst>
          </p:cNvPr>
          <p:cNvSpPr txBox="1"/>
          <p:nvPr/>
        </p:nvSpPr>
        <p:spPr>
          <a:xfrm>
            <a:off x="1683251" y="128531"/>
            <a:ext cx="4643919" cy="1001236"/>
          </a:xfrm>
          <a:prstGeom prst="rect">
            <a:avLst/>
          </a:prstGeom>
          <a:noFill/>
        </p:spPr>
        <p:txBody>
          <a:bodyPr wrap="square" rtlCol="0">
            <a:spAutoFit/>
          </a:bodyPr>
          <a:lstStyle/>
          <a:p>
            <a:pPr marL="57150">
              <a:lnSpc>
                <a:spcPct val="107000"/>
              </a:lnSpc>
            </a:pPr>
            <a:r>
              <a:rPr lang="en-US" sz="2000" b="1">
                <a:latin typeface="Calibri" panose="020F0502020204030204" pitchFamily="34" charset="0"/>
                <a:ea typeface="Calibri" panose="020F0502020204030204" pitchFamily="34" charset="0"/>
                <a:cs typeface="Times New Roman" panose="02020603050405020304" pitchFamily="18" charset="0"/>
              </a:rPr>
              <a:t>Ranch, 1688 </a:t>
            </a:r>
            <a:r>
              <a:rPr lang="en-US" sz="2000" b="1" err="1">
                <a:latin typeface="Calibri" panose="020F0502020204030204" pitchFamily="34" charset="0"/>
                <a:ea typeface="Calibri" panose="020F0502020204030204" pitchFamily="34" charset="0"/>
                <a:cs typeface="Times New Roman" panose="02020603050405020304" pitchFamily="18" charset="0"/>
              </a:rPr>
              <a:t>sq</a:t>
            </a:r>
            <a:r>
              <a:rPr lang="en-US" sz="2000" b="1">
                <a:latin typeface="Calibri" panose="020F0502020204030204" pitchFamily="34" charset="0"/>
                <a:ea typeface="Calibri" panose="020F0502020204030204" pitchFamily="34" charset="0"/>
                <a:cs typeface="Times New Roman" panose="02020603050405020304" pitchFamily="18" charset="0"/>
              </a:rPr>
              <a:t> ft</a:t>
            </a:r>
          </a:p>
          <a:p>
            <a:pPr marL="57150">
              <a:lnSpc>
                <a:spcPct val="107000"/>
              </a:lnSpc>
            </a:pPr>
            <a:r>
              <a:rPr lang="en-US" sz="1800">
                <a:latin typeface="Calibri" panose="020F0502020204030204" pitchFamily="34" charset="0"/>
                <a:ea typeface="Calibri" panose="020F0502020204030204" pitchFamily="34" charset="0"/>
                <a:cs typeface="Times New Roman" panose="02020603050405020304" pitchFamily="18" charset="0"/>
              </a:rPr>
              <a:t>Gross Project Cost:		$26,635</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57150" marR="0">
              <a:lnSpc>
                <a:spcPct val="107000"/>
              </a:lnSpc>
              <a:spcBef>
                <a:spcPts val="0"/>
              </a:spcBef>
              <a:spcAft>
                <a:spcPts val="0"/>
              </a:spcAft>
            </a:pPr>
            <a:r>
              <a:rPr lang="en-US" sz="1800">
                <a:latin typeface="Calibri" panose="020F0502020204030204" pitchFamily="34" charset="0"/>
                <a:ea typeface="Calibri" panose="020F0502020204030204" pitchFamily="34" charset="0"/>
                <a:cs typeface="Times New Roman" panose="02020603050405020304" pitchFamily="18" charset="0"/>
              </a:rPr>
              <a:t>Net Project Cost:		$16,143</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F9089F51-257F-449F-AA40-4DB1B41B4BFB}"/>
              </a:ext>
            </a:extLst>
          </p:cNvPr>
          <p:cNvGraphicFramePr>
            <a:graphicFrameLocks noGrp="1"/>
          </p:cNvGraphicFramePr>
          <p:nvPr/>
        </p:nvGraphicFramePr>
        <p:xfrm>
          <a:off x="2318279" y="1697881"/>
          <a:ext cx="6096000" cy="1381760"/>
        </p:xfrm>
        <a:graphic>
          <a:graphicData uri="http://schemas.openxmlformats.org/drawingml/2006/table">
            <a:tbl>
              <a:tblPr firstRow="1" bandRow="1">
                <a:tableStyleId>{5C22544A-7EE6-4342-B048-85BDC9FD1C3A}</a:tableStyleId>
              </a:tblPr>
              <a:tblGrid>
                <a:gridCol w="2380435">
                  <a:extLst>
                    <a:ext uri="{9D8B030D-6E8A-4147-A177-3AD203B41FA5}">
                      <a16:colId xmlns:a16="http://schemas.microsoft.com/office/drawing/2014/main" val="2202238716"/>
                    </a:ext>
                  </a:extLst>
                </a:gridCol>
                <a:gridCol w="1683565">
                  <a:extLst>
                    <a:ext uri="{9D8B030D-6E8A-4147-A177-3AD203B41FA5}">
                      <a16:colId xmlns:a16="http://schemas.microsoft.com/office/drawing/2014/main" val="2732744012"/>
                    </a:ext>
                  </a:extLst>
                </a:gridCol>
                <a:gridCol w="2032000">
                  <a:extLst>
                    <a:ext uri="{9D8B030D-6E8A-4147-A177-3AD203B41FA5}">
                      <a16:colId xmlns:a16="http://schemas.microsoft.com/office/drawing/2014/main" val="3823955932"/>
                    </a:ext>
                  </a:extLst>
                </a:gridCol>
              </a:tblGrid>
              <a:tr h="37084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tx1"/>
                          </a:solidFill>
                          <a:latin typeface="Calibri" panose="020F0502020204030204" pitchFamily="34" charset="0"/>
                          <a:ea typeface="Calibri" panose="020F0502020204030204" pitchFamily="34" charset="0"/>
                          <a:cs typeface="Times New Roman" panose="02020603050405020304" pitchFamily="18" charset="0"/>
                        </a:rPr>
                        <a:t>Pre-Project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b="1">
                          <a:solidFill>
                            <a:schemeClr val="tx1"/>
                          </a:solidFill>
                          <a:latin typeface="Calibri" panose="020F0502020204030204" pitchFamily="34" charset="0"/>
                          <a:ea typeface="Calibri" panose="020F0502020204030204" pitchFamily="34" charset="0"/>
                          <a:cs typeface="Times New Roman" panose="02020603050405020304" pitchFamily="18" charset="0"/>
                        </a:rPr>
                        <a:t>Post-Project</a:t>
                      </a:r>
                      <a:endParaRPr lang="en-US">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3617012"/>
                  </a:ext>
                </a:extLst>
              </a:tr>
              <a:tr h="370840">
                <a:tc>
                  <a:txBody>
                    <a:bodyPr/>
                    <a:lstStyle/>
                    <a:p>
                      <a:pPr algn="r"/>
                      <a:r>
                        <a:rPr lang="en-US">
                          <a:latin typeface="Calibri" panose="020F0502020204030204" pitchFamily="34" charset="0"/>
                          <a:ea typeface="Calibri" panose="020F0502020204030204" pitchFamily="34" charset="0"/>
                          <a:cs typeface="Times New Roman" panose="02020603050405020304" pitchFamily="18" charset="0"/>
                        </a:rPr>
                        <a:t>Fossil &amp; Grid MMBtu</a:t>
                      </a:r>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a:latin typeface="Calibri" panose="020F0502020204030204" pitchFamily="34" charset="0"/>
                          <a:ea typeface="Calibri" panose="020F0502020204030204" pitchFamily="34" charset="0"/>
                          <a:cs typeface="Times New Roman" panose="02020603050405020304" pitchFamily="18" charset="0"/>
                        </a:rPr>
                        <a:t>78.57</a:t>
                      </a:r>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3.75</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1972404"/>
                  </a:ext>
                </a:extLst>
              </a:tr>
              <a:tr h="370840">
                <a:tc>
                  <a:txBody>
                    <a:bodyPr/>
                    <a:lstStyle/>
                    <a:p>
                      <a:pPr algn="r"/>
                      <a:r>
                        <a:rPr lang="en-US">
                          <a:latin typeface="Calibri" panose="020F0502020204030204" pitchFamily="34" charset="0"/>
                          <a:ea typeface="Calibri" panose="020F0502020204030204" pitchFamily="34" charset="0"/>
                          <a:cs typeface="Times New Roman" panose="02020603050405020304" pitchFamily="18" charset="0"/>
                        </a:rPr>
                        <a:t>Annual Energy Costs</a:t>
                      </a: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t>$2,430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$387</a:t>
                      </a:r>
                    </a:p>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4759458"/>
                  </a:ext>
                </a:extLst>
              </a:tr>
            </a:tbl>
          </a:graphicData>
        </a:graphic>
      </p:graphicFrame>
      <p:graphicFrame>
        <p:nvGraphicFramePr>
          <p:cNvPr id="13" name="Table 12">
            <a:extLst>
              <a:ext uri="{FF2B5EF4-FFF2-40B4-BE49-F238E27FC236}">
                <a16:creationId xmlns:a16="http://schemas.microsoft.com/office/drawing/2014/main" id="{75FAEBEA-39C6-42B5-889F-9B008BF33FC4}"/>
              </a:ext>
            </a:extLst>
          </p:cNvPr>
          <p:cNvGraphicFramePr>
            <a:graphicFrameLocks noGrp="1"/>
          </p:cNvGraphicFramePr>
          <p:nvPr/>
        </p:nvGraphicFramePr>
        <p:xfrm>
          <a:off x="2507862" y="2958857"/>
          <a:ext cx="5874311" cy="1010920"/>
        </p:xfrm>
        <a:graphic>
          <a:graphicData uri="http://schemas.openxmlformats.org/drawingml/2006/table">
            <a:tbl>
              <a:tblPr firstRow="1" bandRow="1">
                <a:tableStyleId>{5C22544A-7EE6-4342-B048-85BDC9FD1C3A}</a:tableStyleId>
              </a:tblPr>
              <a:tblGrid>
                <a:gridCol w="2158746">
                  <a:extLst>
                    <a:ext uri="{9D8B030D-6E8A-4147-A177-3AD203B41FA5}">
                      <a16:colId xmlns:a16="http://schemas.microsoft.com/office/drawing/2014/main" val="2202238716"/>
                    </a:ext>
                  </a:extLst>
                </a:gridCol>
                <a:gridCol w="1683565">
                  <a:extLst>
                    <a:ext uri="{9D8B030D-6E8A-4147-A177-3AD203B41FA5}">
                      <a16:colId xmlns:a16="http://schemas.microsoft.com/office/drawing/2014/main" val="2732744012"/>
                    </a:ext>
                  </a:extLst>
                </a:gridCol>
                <a:gridCol w="2032000">
                  <a:extLst>
                    <a:ext uri="{9D8B030D-6E8A-4147-A177-3AD203B41FA5}">
                      <a16:colId xmlns:a16="http://schemas.microsoft.com/office/drawing/2014/main" val="3823955932"/>
                    </a:ext>
                  </a:extLst>
                </a:gridCol>
              </a:tblGrid>
              <a:tr h="37084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Projected</a:t>
                      </a:r>
                      <a:endParaRPr lang="en-US" b="1">
                        <a:solidFill>
                          <a:schemeClr val="tx1"/>
                        </a:solidFill>
                        <a:latin typeface="Calibri" panose="020F0502020204030204" pitchFamily="34" charset="0"/>
                        <a:ea typeface="Calibri" panose="020F0502020204030204" pitchFamily="34"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solidFill>
                            <a:schemeClr val="tx1"/>
                          </a:solidFill>
                        </a:rPr>
                        <a:t>Actual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3617012"/>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t>F&amp;G savings</a:t>
                      </a:r>
                    </a:p>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a:t>93%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95%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1972404"/>
                  </a:ext>
                </a:extLst>
              </a:tr>
            </a:tbl>
          </a:graphicData>
        </a:graphic>
      </p:graphicFrame>
      <p:pic>
        <p:nvPicPr>
          <p:cNvPr id="14" name="Picture 13">
            <a:extLst>
              <a:ext uri="{FF2B5EF4-FFF2-40B4-BE49-F238E27FC236}">
                <a16:creationId xmlns:a16="http://schemas.microsoft.com/office/drawing/2014/main" id="{9C9A4693-8755-4C7E-9A18-795D2F63B8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02234" y="4229100"/>
            <a:ext cx="3393766" cy="2545324"/>
          </a:xfrm>
          <a:prstGeom prst="rect">
            <a:avLst/>
          </a:prstGeom>
        </p:spPr>
      </p:pic>
      <p:pic>
        <p:nvPicPr>
          <p:cNvPr id="15" name="Picture 14">
            <a:extLst>
              <a:ext uri="{FF2B5EF4-FFF2-40B4-BE49-F238E27FC236}">
                <a16:creationId xmlns:a16="http://schemas.microsoft.com/office/drawing/2014/main" id="{4A91EE8F-6272-408A-8074-BCF199EDA6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769454">
            <a:off x="7611982" y="3290671"/>
            <a:ext cx="2438655" cy="3251540"/>
          </a:xfrm>
          <a:prstGeom prst="rect">
            <a:avLst/>
          </a:prstGeom>
        </p:spPr>
      </p:pic>
    </p:spTree>
    <p:extLst>
      <p:ext uri="{BB962C8B-B14F-4D97-AF65-F5344CB8AC3E}">
        <p14:creationId xmlns:p14="http://schemas.microsoft.com/office/powerpoint/2010/main" val="62076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6">
            <a:extLst>
              <a:ext uri="{FF2B5EF4-FFF2-40B4-BE49-F238E27FC236}">
                <a16:creationId xmlns:a16="http://schemas.microsoft.com/office/drawing/2014/main" id="{094C94D3-3752-4CE5-9FDB-DAFC92B41C92}"/>
              </a:ext>
            </a:extLst>
          </p:cNvPr>
          <p:cNvSpPr txBox="1"/>
          <p:nvPr/>
        </p:nvSpPr>
        <p:spPr>
          <a:xfrm>
            <a:off x="5576162" y="191506"/>
            <a:ext cx="5091839" cy="1545855"/>
          </a:xfrm>
          <a:prstGeom prst="rect">
            <a:avLst/>
          </a:prstGeom>
          <a:solidFill>
            <a:schemeClr val="lt1">
              <a:alpha val="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400050" indent="-342900">
              <a:lnSpc>
                <a:spcPct val="107000"/>
              </a:lnSpc>
              <a:buFont typeface="Arial" panose="020B0604020202020204" pitchFamily="34" charset="0"/>
              <a:buChar char="•"/>
            </a:pPr>
            <a:r>
              <a:rPr lang="en-US" sz="2000">
                <a:latin typeface="Calibri" panose="020F0502020204030204" pitchFamily="34" charset="0"/>
                <a:cs typeface="Times New Roman" panose="02020603050405020304" pitchFamily="18" charset="0"/>
              </a:rPr>
              <a:t>4.6 kW solar array</a:t>
            </a:r>
          </a:p>
          <a:p>
            <a:pPr marL="400050" marR="0" indent="-342900">
              <a:lnSpc>
                <a:spcPct val="107000"/>
              </a:lnSpc>
              <a:spcBef>
                <a:spcPts val="0"/>
              </a:spcBef>
              <a:spcAft>
                <a:spcPts val="0"/>
              </a:spcAft>
              <a:buFont typeface="Arial" panose="020B0604020202020204" pitchFamily="34" charset="0"/>
              <a:buChar char="•"/>
            </a:pPr>
            <a:r>
              <a:rPr lang="en-US" sz="2000">
                <a:latin typeface="Calibri" panose="020F0502020204030204" pitchFamily="34" charset="0"/>
                <a:ea typeface="Calibri" panose="020F0502020204030204" pitchFamily="34" charset="0"/>
                <a:cs typeface="Times New Roman" panose="02020603050405020304" pitchFamily="18" charset="0"/>
              </a:rPr>
              <a:t>Mini-split heat pump</a:t>
            </a:r>
          </a:p>
          <a:p>
            <a:pPr marL="400050" marR="0" indent="-342900">
              <a:lnSpc>
                <a:spcPct val="107000"/>
              </a:lnSpc>
              <a:spcBef>
                <a:spcPts val="0"/>
              </a:spcBef>
              <a:spcAft>
                <a:spcPts val="0"/>
              </a:spcAft>
              <a:buFont typeface="Arial" panose="020B0604020202020204" pitchFamily="34" charset="0"/>
              <a:buChar char="•"/>
            </a:pPr>
            <a:r>
              <a:rPr lang="en-US" sz="2000">
                <a:latin typeface="Calibri" panose="020F0502020204030204" pitchFamily="34" charset="0"/>
                <a:cs typeface="Times New Roman" panose="02020603050405020304" pitchFamily="18" charset="0"/>
              </a:rPr>
              <a:t>Pellet stove</a:t>
            </a:r>
          </a:p>
          <a:p>
            <a:pPr marL="400050" marR="0" indent="-342900">
              <a:lnSpc>
                <a:spcPct val="107000"/>
              </a:lnSpc>
              <a:spcBef>
                <a:spcPts val="0"/>
              </a:spcBef>
              <a:spcAft>
                <a:spcPts val="0"/>
              </a:spcAft>
              <a:buFont typeface="Arial" panose="020B0604020202020204" pitchFamily="34" charset="0"/>
              <a:buChar char="•"/>
            </a:pPr>
            <a:r>
              <a:rPr lang="en-US" sz="2000">
                <a:latin typeface="Calibri" panose="020F0502020204030204" pitchFamily="34" charset="0"/>
                <a:ea typeface="Calibri" panose="020F0502020204030204" pitchFamily="34" charset="0"/>
                <a:cs typeface="Times New Roman" panose="02020603050405020304" pitchFamily="18" charset="0"/>
              </a:rPr>
              <a:t>Attic and basement insulation and air seal</a:t>
            </a:r>
          </a:p>
          <a:p>
            <a:pPr marL="57150" marR="0">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57150" marR="0">
              <a:lnSpc>
                <a:spcPct val="107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5715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265225CB-EF0E-4102-9FA4-AB1CFF2091F3}"/>
              </a:ext>
            </a:extLst>
          </p:cNvPr>
          <p:cNvSpPr>
            <a:spLocks noGrp="1"/>
          </p:cNvSpPr>
          <p:nvPr>
            <p:ph type="sldNum" sz="quarter" idx="12"/>
          </p:nvPr>
        </p:nvSpPr>
        <p:spPr/>
        <p:txBody>
          <a:bodyPr/>
          <a:lstStyle/>
          <a:p>
            <a:fld id="{E42F6C17-DAA1-41E2-B583-5330F87363CA}" type="slidenum">
              <a:rPr lang="en-US" smtClean="0"/>
              <a:t>17</a:t>
            </a:fld>
            <a:endParaRPr lang="en-US"/>
          </a:p>
        </p:txBody>
      </p:sp>
      <p:pic>
        <p:nvPicPr>
          <p:cNvPr id="11" name="Picture 10">
            <a:extLst>
              <a:ext uri="{FF2B5EF4-FFF2-40B4-BE49-F238E27FC236}">
                <a16:creationId xmlns:a16="http://schemas.microsoft.com/office/drawing/2014/main" id="{8AB6FA86-4F5D-4A5D-B0DF-634C8B696D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5886" y="74479"/>
            <a:ext cx="1893879" cy="741499"/>
          </a:xfrm>
          <a:prstGeom prst="rect">
            <a:avLst/>
          </a:prstGeom>
          <a:gradFill>
            <a:gsLst>
              <a:gs pos="0">
                <a:schemeClr val="tx2">
                  <a:lumMod val="7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TextBox 1">
            <a:extLst>
              <a:ext uri="{FF2B5EF4-FFF2-40B4-BE49-F238E27FC236}">
                <a16:creationId xmlns:a16="http://schemas.microsoft.com/office/drawing/2014/main" id="{E430C37D-54A3-4281-8EBB-974676BFCAA4}"/>
              </a:ext>
            </a:extLst>
          </p:cNvPr>
          <p:cNvSpPr txBox="1"/>
          <p:nvPr/>
        </p:nvSpPr>
        <p:spPr>
          <a:xfrm>
            <a:off x="1683251" y="128531"/>
            <a:ext cx="4643919" cy="1001236"/>
          </a:xfrm>
          <a:prstGeom prst="rect">
            <a:avLst/>
          </a:prstGeom>
          <a:noFill/>
        </p:spPr>
        <p:txBody>
          <a:bodyPr wrap="square" rtlCol="0">
            <a:spAutoFit/>
          </a:bodyPr>
          <a:lstStyle/>
          <a:p>
            <a:pPr marL="57150">
              <a:lnSpc>
                <a:spcPct val="107000"/>
              </a:lnSpc>
            </a:pPr>
            <a:r>
              <a:rPr lang="en-US" sz="2000" b="1">
                <a:latin typeface="Calibri" panose="020F0502020204030204" pitchFamily="34" charset="0"/>
                <a:ea typeface="Calibri" panose="020F0502020204030204" pitchFamily="34" charset="0"/>
                <a:cs typeface="Times New Roman" panose="02020603050405020304" pitchFamily="18" charset="0"/>
              </a:rPr>
              <a:t>Farmhouse, 1908 </a:t>
            </a:r>
            <a:r>
              <a:rPr lang="en-US" sz="2000" b="1" err="1">
                <a:latin typeface="Calibri" panose="020F0502020204030204" pitchFamily="34" charset="0"/>
                <a:ea typeface="Calibri" panose="020F0502020204030204" pitchFamily="34" charset="0"/>
                <a:cs typeface="Times New Roman" panose="02020603050405020304" pitchFamily="18" charset="0"/>
              </a:rPr>
              <a:t>sq</a:t>
            </a:r>
            <a:r>
              <a:rPr lang="en-US" sz="2000" b="1">
                <a:latin typeface="Calibri" panose="020F0502020204030204" pitchFamily="34" charset="0"/>
                <a:ea typeface="Calibri" panose="020F0502020204030204" pitchFamily="34" charset="0"/>
                <a:cs typeface="Times New Roman" panose="02020603050405020304" pitchFamily="18" charset="0"/>
              </a:rPr>
              <a:t> ft</a:t>
            </a:r>
          </a:p>
          <a:p>
            <a:pPr marL="57150">
              <a:lnSpc>
                <a:spcPct val="107000"/>
              </a:lnSpc>
            </a:pPr>
            <a:r>
              <a:rPr lang="en-US" sz="1800">
                <a:latin typeface="Calibri" panose="020F0502020204030204" pitchFamily="34" charset="0"/>
                <a:ea typeface="Calibri" panose="020F0502020204030204" pitchFamily="34" charset="0"/>
                <a:cs typeface="Times New Roman" panose="02020603050405020304" pitchFamily="18" charset="0"/>
              </a:rPr>
              <a:t>Gross Project Cost:		$34,549</a:t>
            </a:r>
            <a:endParaRPr lang="en-US" sz="2400">
              <a:latin typeface="Calibri" panose="020F0502020204030204" pitchFamily="34" charset="0"/>
              <a:ea typeface="Calibri" panose="020F0502020204030204" pitchFamily="34" charset="0"/>
              <a:cs typeface="Times New Roman" panose="02020603050405020304" pitchFamily="18" charset="0"/>
            </a:endParaRPr>
          </a:p>
          <a:p>
            <a:pPr marL="57150" marR="0">
              <a:lnSpc>
                <a:spcPct val="107000"/>
              </a:lnSpc>
              <a:spcBef>
                <a:spcPts val="0"/>
              </a:spcBef>
              <a:spcAft>
                <a:spcPts val="0"/>
              </a:spcAft>
            </a:pPr>
            <a:r>
              <a:rPr lang="en-US" sz="1800">
                <a:latin typeface="Calibri" panose="020F0502020204030204" pitchFamily="34" charset="0"/>
                <a:ea typeface="Calibri" panose="020F0502020204030204" pitchFamily="34" charset="0"/>
                <a:cs typeface="Times New Roman" panose="02020603050405020304" pitchFamily="18" charset="0"/>
              </a:rPr>
              <a:t>Net Project Cost:		$26,499	</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F9089F51-257F-449F-AA40-4DB1B41B4BFB}"/>
              </a:ext>
            </a:extLst>
          </p:cNvPr>
          <p:cNvGraphicFramePr>
            <a:graphicFrameLocks noGrp="1"/>
          </p:cNvGraphicFramePr>
          <p:nvPr/>
        </p:nvGraphicFramePr>
        <p:xfrm>
          <a:off x="2318279" y="1697881"/>
          <a:ext cx="6096000" cy="1112520"/>
        </p:xfrm>
        <a:graphic>
          <a:graphicData uri="http://schemas.openxmlformats.org/drawingml/2006/table">
            <a:tbl>
              <a:tblPr firstRow="1" bandRow="1">
                <a:tableStyleId>{5C22544A-7EE6-4342-B048-85BDC9FD1C3A}</a:tableStyleId>
              </a:tblPr>
              <a:tblGrid>
                <a:gridCol w="2380435">
                  <a:extLst>
                    <a:ext uri="{9D8B030D-6E8A-4147-A177-3AD203B41FA5}">
                      <a16:colId xmlns:a16="http://schemas.microsoft.com/office/drawing/2014/main" val="2202238716"/>
                    </a:ext>
                  </a:extLst>
                </a:gridCol>
                <a:gridCol w="1683565">
                  <a:extLst>
                    <a:ext uri="{9D8B030D-6E8A-4147-A177-3AD203B41FA5}">
                      <a16:colId xmlns:a16="http://schemas.microsoft.com/office/drawing/2014/main" val="2732744012"/>
                    </a:ext>
                  </a:extLst>
                </a:gridCol>
                <a:gridCol w="2032000">
                  <a:extLst>
                    <a:ext uri="{9D8B030D-6E8A-4147-A177-3AD203B41FA5}">
                      <a16:colId xmlns:a16="http://schemas.microsoft.com/office/drawing/2014/main" val="3823955932"/>
                    </a:ext>
                  </a:extLst>
                </a:gridCol>
              </a:tblGrid>
              <a:tr h="37084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chemeClr val="tx1"/>
                          </a:solidFill>
                          <a:latin typeface="Calibri" panose="020F0502020204030204" pitchFamily="34" charset="0"/>
                          <a:ea typeface="Calibri" panose="020F0502020204030204" pitchFamily="34" charset="0"/>
                          <a:cs typeface="Times New Roman" panose="02020603050405020304" pitchFamily="18" charset="0"/>
                        </a:rPr>
                        <a:t>Pre-Project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b="1">
                          <a:solidFill>
                            <a:schemeClr val="tx1"/>
                          </a:solidFill>
                          <a:latin typeface="Calibri" panose="020F0502020204030204" pitchFamily="34" charset="0"/>
                          <a:ea typeface="Calibri" panose="020F0502020204030204" pitchFamily="34" charset="0"/>
                          <a:cs typeface="Times New Roman" panose="02020603050405020304" pitchFamily="18" charset="0"/>
                        </a:rPr>
                        <a:t>Post-Project</a:t>
                      </a:r>
                      <a:endParaRPr lang="en-US">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3617012"/>
                  </a:ext>
                </a:extLst>
              </a:tr>
              <a:tr h="370840">
                <a:tc>
                  <a:txBody>
                    <a:bodyPr/>
                    <a:lstStyle/>
                    <a:p>
                      <a:pPr algn="r"/>
                      <a:r>
                        <a:rPr lang="en-US">
                          <a:latin typeface="Calibri" panose="020F0502020204030204" pitchFamily="34" charset="0"/>
                          <a:ea typeface="Calibri" panose="020F0502020204030204" pitchFamily="34" charset="0"/>
                          <a:cs typeface="Times New Roman" panose="02020603050405020304" pitchFamily="18" charset="0"/>
                        </a:rPr>
                        <a:t>Fossil &amp; Grid MMBtu</a:t>
                      </a:r>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a:latin typeface="Calibri" panose="020F0502020204030204" pitchFamily="34" charset="0"/>
                          <a:ea typeface="Calibri" panose="020F0502020204030204" pitchFamily="34" charset="0"/>
                          <a:cs typeface="Times New Roman" panose="02020603050405020304" pitchFamily="18" charset="0"/>
                        </a:rPr>
                        <a:t>87.89</a:t>
                      </a:r>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10.96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1972404"/>
                  </a:ext>
                </a:extLst>
              </a:tr>
              <a:tr h="370840">
                <a:tc>
                  <a:txBody>
                    <a:bodyPr/>
                    <a:lstStyle/>
                    <a:p>
                      <a:pPr algn="r"/>
                      <a:r>
                        <a:rPr lang="en-US">
                          <a:latin typeface="Calibri" panose="020F0502020204030204" pitchFamily="34" charset="0"/>
                          <a:ea typeface="Calibri" panose="020F0502020204030204" pitchFamily="34" charset="0"/>
                          <a:cs typeface="Times New Roman" panose="02020603050405020304" pitchFamily="18" charset="0"/>
                        </a:rPr>
                        <a:t>Annual Energy Costs</a:t>
                      </a:r>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a:t>$4,538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$653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34759458"/>
                  </a:ext>
                </a:extLst>
              </a:tr>
            </a:tbl>
          </a:graphicData>
        </a:graphic>
      </p:graphicFrame>
      <p:graphicFrame>
        <p:nvGraphicFramePr>
          <p:cNvPr id="13" name="Table 12">
            <a:extLst>
              <a:ext uri="{FF2B5EF4-FFF2-40B4-BE49-F238E27FC236}">
                <a16:creationId xmlns:a16="http://schemas.microsoft.com/office/drawing/2014/main" id="{75FAEBEA-39C6-42B5-889F-9B008BF33FC4}"/>
              </a:ext>
            </a:extLst>
          </p:cNvPr>
          <p:cNvGraphicFramePr>
            <a:graphicFrameLocks noGrp="1"/>
          </p:cNvGraphicFramePr>
          <p:nvPr/>
        </p:nvGraphicFramePr>
        <p:xfrm>
          <a:off x="2507862" y="2958857"/>
          <a:ext cx="5874311" cy="1381760"/>
        </p:xfrm>
        <a:graphic>
          <a:graphicData uri="http://schemas.openxmlformats.org/drawingml/2006/table">
            <a:tbl>
              <a:tblPr firstRow="1" bandRow="1">
                <a:tableStyleId>{5C22544A-7EE6-4342-B048-85BDC9FD1C3A}</a:tableStyleId>
              </a:tblPr>
              <a:tblGrid>
                <a:gridCol w="2158746">
                  <a:extLst>
                    <a:ext uri="{9D8B030D-6E8A-4147-A177-3AD203B41FA5}">
                      <a16:colId xmlns:a16="http://schemas.microsoft.com/office/drawing/2014/main" val="2202238716"/>
                    </a:ext>
                  </a:extLst>
                </a:gridCol>
                <a:gridCol w="1683565">
                  <a:extLst>
                    <a:ext uri="{9D8B030D-6E8A-4147-A177-3AD203B41FA5}">
                      <a16:colId xmlns:a16="http://schemas.microsoft.com/office/drawing/2014/main" val="2732744012"/>
                    </a:ext>
                  </a:extLst>
                </a:gridCol>
                <a:gridCol w="2032000">
                  <a:extLst>
                    <a:ext uri="{9D8B030D-6E8A-4147-A177-3AD203B41FA5}">
                      <a16:colId xmlns:a16="http://schemas.microsoft.com/office/drawing/2014/main" val="3823955932"/>
                    </a:ext>
                  </a:extLst>
                </a:gridCol>
              </a:tblGrid>
              <a:tr h="37084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Projected</a:t>
                      </a:r>
                      <a:endParaRPr lang="en-US" b="1">
                        <a:solidFill>
                          <a:schemeClr val="tx1"/>
                        </a:solidFill>
                        <a:latin typeface="Calibri" panose="020F0502020204030204" pitchFamily="34" charset="0"/>
                        <a:ea typeface="Calibri" panose="020F0502020204030204" pitchFamily="34"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solidFill>
                            <a:schemeClr val="tx1"/>
                          </a:solidFill>
                        </a:rPr>
                        <a:t>Actual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3617012"/>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t>F&amp;G savings</a:t>
                      </a:r>
                    </a:p>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a:t>66%</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87%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1972404"/>
                  </a:ext>
                </a:extLst>
              </a:tr>
              <a:tr h="370840">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1471379"/>
                  </a:ext>
                </a:extLst>
              </a:tr>
            </a:tbl>
          </a:graphicData>
        </a:graphic>
      </p:graphicFrame>
      <p:pic>
        <p:nvPicPr>
          <p:cNvPr id="15" name="Picture 14">
            <a:extLst>
              <a:ext uri="{FF2B5EF4-FFF2-40B4-BE49-F238E27FC236}">
                <a16:creationId xmlns:a16="http://schemas.microsoft.com/office/drawing/2014/main" id="{18E58987-FCF4-454C-B765-C1521BB69D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06787" y="4059108"/>
            <a:ext cx="3518984" cy="2639240"/>
          </a:xfrm>
          <a:prstGeom prst="rect">
            <a:avLst/>
          </a:prstGeom>
        </p:spPr>
      </p:pic>
      <p:pic>
        <p:nvPicPr>
          <p:cNvPr id="16" name="Picture 15">
            <a:extLst>
              <a:ext uri="{FF2B5EF4-FFF2-40B4-BE49-F238E27FC236}">
                <a16:creationId xmlns:a16="http://schemas.microsoft.com/office/drawing/2014/main" id="{52BD764B-28EB-48A5-973C-CDA330C7C4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4492223">
            <a:off x="7558626" y="3411290"/>
            <a:ext cx="2595827" cy="1946870"/>
          </a:xfrm>
          <a:prstGeom prst="rect">
            <a:avLst/>
          </a:prstGeom>
        </p:spPr>
      </p:pic>
    </p:spTree>
    <p:extLst>
      <p:ext uri="{BB962C8B-B14F-4D97-AF65-F5344CB8AC3E}">
        <p14:creationId xmlns:p14="http://schemas.microsoft.com/office/powerpoint/2010/main" val="1635636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A5489-985C-46EF-B736-577F63E228DF}"/>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44983FA7-965D-4D97-BBE4-01FCC3F6AC59}"/>
              </a:ext>
            </a:extLst>
          </p:cNvPr>
          <p:cNvSpPr>
            <a:spLocks noGrp="1"/>
          </p:cNvSpPr>
          <p:nvPr>
            <p:ph idx="1"/>
          </p:nvPr>
        </p:nvSpPr>
        <p:spPr/>
        <p:txBody>
          <a:bodyPr>
            <a:normAutofit fontScale="92500"/>
          </a:bodyPr>
          <a:lstStyle/>
          <a:p>
            <a:r>
              <a:rPr lang="en-US" dirty="0"/>
              <a:t>We can achieve deep (60%+) energy savings in existing homes with available weatherization, heat pump and solar PV technologies</a:t>
            </a:r>
          </a:p>
          <a:p>
            <a:r>
              <a:rPr lang="en-US" dirty="0"/>
              <a:t>By optimizing a custom package, we can delivery up to 100% savings in regular existing homes</a:t>
            </a:r>
          </a:p>
          <a:p>
            <a:r>
              <a:rPr lang="en-US" dirty="0"/>
              <a:t>Energy savings can pay for these improvements with financing</a:t>
            </a:r>
          </a:p>
          <a:p>
            <a:r>
              <a:rPr lang="en-US" dirty="0"/>
              <a:t>We need to break down program rules, regulations and silos to offer customers what they want: energy efficiency AND renewables</a:t>
            </a:r>
          </a:p>
          <a:p>
            <a:r>
              <a:rPr lang="en-US" dirty="0"/>
              <a:t>“True believers” will pay to get off fossil fuels, even if not cost-effective</a:t>
            </a:r>
          </a:p>
          <a:p>
            <a:r>
              <a:rPr lang="en-US" dirty="0"/>
              <a:t>Contractors much prefer larger integrated packages with larger profit opportunities to smaller weatherization-only offerings</a:t>
            </a:r>
          </a:p>
        </p:txBody>
      </p:sp>
      <p:sp>
        <p:nvSpPr>
          <p:cNvPr id="4" name="Date Placeholder 3">
            <a:extLst>
              <a:ext uri="{FF2B5EF4-FFF2-40B4-BE49-F238E27FC236}">
                <a16:creationId xmlns:a16="http://schemas.microsoft.com/office/drawing/2014/main" id="{3493AB5D-7385-42ED-B213-4FC7FC09FA36}"/>
              </a:ext>
            </a:extLst>
          </p:cNvPr>
          <p:cNvSpPr>
            <a:spLocks noGrp="1"/>
          </p:cNvSpPr>
          <p:nvPr>
            <p:ph type="dt" sz="half" idx="10"/>
          </p:nvPr>
        </p:nvSpPr>
        <p:spPr/>
        <p:txBody>
          <a:bodyPr/>
          <a:lstStyle/>
          <a:p>
            <a:endParaRPr lang="en-US" dirty="0"/>
          </a:p>
        </p:txBody>
      </p:sp>
      <p:sp>
        <p:nvSpPr>
          <p:cNvPr id="6" name="Shape 2807">
            <a:extLst>
              <a:ext uri="{FF2B5EF4-FFF2-40B4-BE49-F238E27FC236}">
                <a16:creationId xmlns:a16="http://schemas.microsoft.com/office/drawing/2014/main" id="{D85B2BC4-F531-4983-9A82-A06A3CB4C729}"/>
              </a:ext>
            </a:extLst>
          </p:cNvPr>
          <p:cNvSpPr/>
          <p:nvPr/>
        </p:nvSpPr>
        <p:spPr>
          <a:xfrm>
            <a:off x="234402" y="1795516"/>
            <a:ext cx="292121" cy="212452"/>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89"/>
                </a:lnTo>
                <a:lnTo>
                  <a:pt x="21577" y="4886"/>
                </a:lnTo>
                <a:cubicBezTo>
                  <a:pt x="21586" y="4833"/>
                  <a:pt x="21600" y="4782"/>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59"/>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chemeClr val="bg1">
              <a:lumMod val="50000"/>
            </a:schemeClr>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pic>
        <p:nvPicPr>
          <p:cNvPr id="7" name="Picture 6">
            <a:extLst>
              <a:ext uri="{FF2B5EF4-FFF2-40B4-BE49-F238E27FC236}">
                <a16:creationId xmlns:a16="http://schemas.microsoft.com/office/drawing/2014/main" id="{71E81119-62EE-4A96-BF06-F844F0F9AD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978" y="3566151"/>
            <a:ext cx="292633" cy="213378"/>
          </a:xfrm>
          <a:prstGeom prst="rect">
            <a:avLst/>
          </a:prstGeom>
        </p:spPr>
      </p:pic>
      <p:sp>
        <p:nvSpPr>
          <p:cNvPr id="8" name="Shape 2624">
            <a:extLst>
              <a:ext uri="{FF2B5EF4-FFF2-40B4-BE49-F238E27FC236}">
                <a16:creationId xmlns:a16="http://schemas.microsoft.com/office/drawing/2014/main" id="{E6C14699-1830-4EAA-8188-FD5E57A1692D}"/>
              </a:ext>
            </a:extLst>
          </p:cNvPr>
          <p:cNvSpPr/>
          <p:nvPr/>
        </p:nvSpPr>
        <p:spPr>
          <a:xfrm>
            <a:off x="222978" y="3964266"/>
            <a:ext cx="292238" cy="292238"/>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bg1">
              <a:lumMod val="50000"/>
            </a:schemeClr>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p>
        </p:txBody>
      </p:sp>
      <p:sp>
        <p:nvSpPr>
          <p:cNvPr id="11" name="Shape 2525">
            <a:extLst>
              <a:ext uri="{FF2B5EF4-FFF2-40B4-BE49-F238E27FC236}">
                <a16:creationId xmlns:a16="http://schemas.microsoft.com/office/drawing/2014/main" id="{AE0EF55C-1BC6-4C8B-84E3-BFF39A66867E}"/>
              </a:ext>
            </a:extLst>
          </p:cNvPr>
          <p:cNvSpPr/>
          <p:nvPr/>
        </p:nvSpPr>
        <p:spPr>
          <a:xfrm>
            <a:off x="272911" y="2640940"/>
            <a:ext cx="292238" cy="292238"/>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lumMod val="50000"/>
            </a:schemeClr>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2" name="Shape 2946">
            <a:extLst>
              <a:ext uri="{FF2B5EF4-FFF2-40B4-BE49-F238E27FC236}">
                <a16:creationId xmlns:a16="http://schemas.microsoft.com/office/drawing/2014/main" id="{860431F7-5BC2-4F50-8883-11B3CBCB246B}"/>
              </a:ext>
            </a:extLst>
          </p:cNvPr>
          <p:cNvSpPr/>
          <p:nvPr/>
        </p:nvSpPr>
        <p:spPr>
          <a:xfrm>
            <a:off x="223095" y="4926553"/>
            <a:ext cx="292121" cy="292121"/>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chemeClr val="bg1">
              <a:lumMod val="50000"/>
            </a:schemeClr>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13" name="Shape 2692">
            <a:extLst>
              <a:ext uri="{FF2B5EF4-FFF2-40B4-BE49-F238E27FC236}">
                <a16:creationId xmlns:a16="http://schemas.microsoft.com/office/drawing/2014/main" id="{757FFF3B-7513-4D09-ADB0-57BC4D113745}"/>
              </a:ext>
            </a:extLst>
          </p:cNvPr>
          <p:cNvSpPr/>
          <p:nvPr/>
        </p:nvSpPr>
        <p:spPr>
          <a:xfrm>
            <a:off x="249545" y="5402893"/>
            <a:ext cx="239104" cy="292238"/>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chemeClr val="bg1">
              <a:lumMod val="50000"/>
            </a:schemeClr>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p>
        </p:txBody>
      </p:sp>
    </p:spTree>
    <p:extLst>
      <p:ext uri="{BB962C8B-B14F-4D97-AF65-F5344CB8AC3E}">
        <p14:creationId xmlns:p14="http://schemas.microsoft.com/office/powerpoint/2010/main" val="2010824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D5199-DED8-4A93-A191-8D773D406992}"/>
              </a:ext>
            </a:extLst>
          </p:cNvPr>
          <p:cNvSpPr>
            <a:spLocks noGrp="1"/>
          </p:cNvSpPr>
          <p:nvPr>
            <p:ph type="title"/>
          </p:nvPr>
        </p:nvSpPr>
        <p:spPr/>
        <p:txBody>
          <a:bodyPr/>
          <a:lstStyle/>
          <a:p>
            <a:r>
              <a:rPr lang="en-US" dirty="0"/>
              <a:t>Vision for Success</a:t>
            </a:r>
          </a:p>
        </p:txBody>
      </p:sp>
      <p:sp>
        <p:nvSpPr>
          <p:cNvPr id="3" name="Content Placeholder 2">
            <a:extLst>
              <a:ext uri="{FF2B5EF4-FFF2-40B4-BE49-F238E27FC236}">
                <a16:creationId xmlns:a16="http://schemas.microsoft.com/office/drawing/2014/main" id="{E83B9C44-48A2-4D46-9696-C644F27D07BF}"/>
              </a:ext>
            </a:extLst>
          </p:cNvPr>
          <p:cNvSpPr>
            <a:spLocks noGrp="1"/>
          </p:cNvSpPr>
          <p:nvPr>
            <p:ph idx="1"/>
          </p:nvPr>
        </p:nvSpPr>
        <p:spPr>
          <a:xfrm>
            <a:off x="1066800" y="1900834"/>
            <a:ext cx="10058400" cy="4360629"/>
          </a:xfrm>
        </p:spPr>
        <p:txBody>
          <a:bodyPr>
            <a:normAutofit fontScale="92500" lnSpcReduction="10000"/>
          </a:bodyPr>
          <a:lstStyle/>
          <a:p>
            <a:pPr marL="460375" indent="-460375">
              <a:buFont typeface="Arial" panose="020B0604020202020204" pitchFamily="34" charset="0"/>
              <a:buChar char="•"/>
            </a:pPr>
            <a:r>
              <a:rPr lang="en-US" sz="3000" dirty="0"/>
              <a:t>2020</a:t>
            </a:r>
          </a:p>
          <a:p>
            <a:pPr marL="752983" lvl="1" indent="-460375">
              <a:buFont typeface="Wingdings" panose="05000000000000000000" pitchFamily="2" charset="2"/>
              <a:buChar char="ü"/>
            </a:pPr>
            <a:r>
              <a:rPr lang="en-US" sz="2600" dirty="0">
                <a:latin typeface="+mn-lt"/>
              </a:rPr>
              <a:t>Zero Energy Now developed and launched</a:t>
            </a:r>
          </a:p>
          <a:p>
            <a:pPr marL="752983" lvl="1" indent="-460375">
              <a:buFont typeface="Wingdings" panose="05000000000000000000" pitchFamily="2" charset="2"/>
              <a:buChar char="ü"/>
            </a:pPr>
            <a:r>
              <a:rPr lang="en-US" sz="2600" dirty="0">
                <a:latin typeface="+mn-lt"/>
              </a:rPr>
              <a:t>Up to $20,000 in financial incentives available for successful projects</a:t>
            </a:r>
          </a:p>
          <a:p>
            <a:pPr marL="752983" lvl="1" indent="-460375">
              <a:buFont typeface="Wingdings" panose="05000000000000000000" pitchFamily="2" charset="2"/>
              <a:buChar char="ü"/>
            </a:pPr>
            <a:r>
              <a:rPr lang="en-US" sz="2600" dirty="0">
                <a:latin typeface="+mn-lt"/>
              </a:rPr>
              <a:t>10 projects enrolled!</a:t>
            </a:r>
          </a:p>
          <a:p>
            <a:pPr marL="460375" indent="-460375">
              <a:buFont typeface="Arial" panose="020B0604020202020204" pitchFamily="34" charset="0"/>
              <a:buChar char="•"/>
            </a:pPr>
            <a:r>
              <a:rPr lang="en-US" sz="3000" dirty="0"/>
              <a:t>2021 Goals</a:t>
            </a:r>
          </a:p>
          <a:p>
            <a:pPr marL="752983" lvl="1" indent="-460375">
              <a:buFont typeface="Arial" panose="020B0604020202020204" pitchFamily="34" charset="0"/>
              <a:buChar char="•"/>
            </a:pPr>
            <a:r>
              <a:rPr lang="en-US" sz="2600" dirty="0">
                <a:latin typeface="+mn-lt"/>
              </a:rPr>
              <a:t>Partnerships and funding secured for Vermont</a:t>
            </a:r>
          </a:p>
          <a:p>
            <a:pPr marL="752983" lvl="1" indent="-460375">
              <a:buFont typeface="Arial" panose="020B0604020202020204" pitchFamily="34" charset="0"/>
              <a:buChar char="•"/>
            </a:pPr>
            <a:r>
              <a:rPr lang="en-US" sz="2600" dirty="0">
                <a:latin typeface="+mn-lt"/>
              </a:rPr>
              <a:t>Complete 20 Vermont projects</a:t>
            </a:r>
          </a:p>
          <a:p>
            <a:pPr marL="752983" lvl="1" indent="-460375">
              <a:buFont typeface="Arial" panose="020B0604020202020204" pitchFamily="34" charset="0"/>
              <a:buChar char="•"/>
            </a:pPr>
            <a:r>
              <a:rPr lang="en-US" sz="2600" dirty="0">
                <a:latin typeface="+mn-lt"/>
              </a:rPr>
              <a:t>Explore </a:t>
            </a:r>
            <a:r>
              <a:rPr lang="en-US" sz="2600" b="1" dirty="0">
                <a:latin typeface="+mn-lt"/>
              </a:rPr>
              <a:t>“Total Energy Pathways” </a:t>
            </a:r>
            <a:r>
              <a:rPr lang="en-US" sz="2600" dirty="0">
                <a:latin typeface="+mn-lt"/>
              </a:rPr>
              <a:t>expansion into other states with NEEP</a:t>
            </a:r>
          </a:p>
          <a:p>
            <a:pPr marL="460375" indent="-460375">
              <a:buFont typeface="Arial" panose="020B0604020202020204" pitchFamily="34" charset="0"/>
              <a:buChar char="•"/>
            </a:pPr>
            <a:r>
              <a:rPr lang="en-US" sz="3000" dirty="0"/>
              <a:t>2022+</a:t>
            </a:r>
          </a:p>
          <a:p>
            <a:pPr marL="752983" lvl="1" indent="-460375">
              <a:buFont typeface="Arial" panose="020B0604020202020204" pitchFamily="34" charset="0"/>
              <a:buChar char="•"/>
            </a:pPr>
            <a:r>
              <a:rPr lang="en-US" sz="2600" dirty="0">
                <a:latin typeface="+mn-lt"/>
              </a:rPr>
              <a:t>Double participation annually in Vermont</a:t>
            </a:r>
          </a:p>
          <a:p>
            <a:pPr marL="752983" lvl="1" indent="-460375">
              <a:buFont typeface="Arial" panose="020B0604020202020204" pitchFamily="34" charset="0"/>
              <a:buChar char="•"/>
            </a:pPr>
            <a:r>
              <a:rPr lang="en-US" sz="2600" dirty="0">
                <a:latin typeface="+mn-lt"/>
              </a:rPr>
              <a:t>Secure TEP interest and partnerships in other states</a:t>
            </a:r>
          </a:p>
          <a:p>
            <a:pPr marL="752983" lvl="1" indent="-460375">
              <a:buFont typeface="Arial" panose="020B0604020202020204" pitchFamily="34" charset="0"/>
              <a:buChar char="•"/>
            </a:pPr>
            <a:endParaRPr lang="en-US" dirty="0"/>
          </a:p>
        </p:txBody>
      </p:sp>
      <p:sp>
        <p:nvSpPr>
          <p:cNvPr id="6" name="Date Placeholder 5">
            <a:extLst>
              <a:ext uri="{FF2B5EF4-FFF2-40B4-BE49-F238E27FC236}">
                <a16:creationId xmlns:a16="http://schemas.microsoft.com/office/drawing/2014/main" id="{2D392856-F0AA-4416-95EA-0CCC8BCC7AE9}"/>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97FCF4C5-1C25-4D24-BD75-506E148BB534}"/>
              </a:ext>
            </a:extLst>
          </p:cNvPr>
          <p:cNvSpPr>
            <a:spLocks noGrp="1"/>
          </p:cNvSpPr>
          <p:nvPr>
            <p:ph type="sldNum" sz="quarter" idx="12"/>
          </p:nvPr>
        </p:nvSpPr>
        <p:spPr/>
        <p:txBody>
          <a:bodyPr/>
          <a:lstStyle/>
          <a:p>
            <a:fld id="{3A98EE3D-8CD1-4C3F-BD1C-C98C9596463C}" type="slidenum">
              <a:rPr lang="en-US" smtClean="0"/>
              <a:t>19</a:t>
            </a:fld>
            <a:endParaRPr lang="en-US" dirty="0"/>
          </a:p>
        </p:txBody>
      </p:sp>
    </p:spTree>
    <p:extLst>
      <p:ext uri="{BB962C8B-B14F-4D97-AF65-F5344CB8AC3E}">
        <p14:creationId xmlns:p14="http://schemas.microsoft.com/office/powerpoint/2010/main" val="80612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A26882FB-F28F-4E4E-8E89-7849095BD8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4589" y="1235715"/>
            <a:ext cx="3252903" cy="1276764"/>
          </a:xfrm>
          <a:prstGeom prst="rect">
            <a:avLst/>
          </a:prstGeom>
        </p:spPr>
      </p:pic>
      <p:pic>
        <p:nvPicPr>
          <p:cNvPr id="8" name="Picture 7" descr="A picture containing drawing, ball&#10;&#10;Description automatically generated">
            <a:extLst>
              <a:ext uri="{FF2B5EF4-FFF2-40B4-BE49-F238E27FC236}">
                <a16:creationId xmlns:a16="http://schemas.microsoft.com/office/drawing/2014/main" id="{6724CF21-44EA-4D57-AB1F-65F3391D317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2619" b="22981"/>
          <a:stretch/>
        </p:blipFill>
        <p:spPr>
          <a:xfrm>
            <a:off x="622550" y="4345521"/>
            <a:ext cx="2726162" cy="1483031"/>
          </a:xfrm>
          <a:prstGeom prst="rect">
            <a:avLst/>
          </a:prstGeom>
        </p:spPr>
      </p:pic>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tretch/>
        </p:blipFill>
        <p:spPr>
          <a:xfrm>
            <a:off x="4538542" y="2098484"/>
            <a:ext cx="2564110" cy="2881022"/>
          </a:xfrm>
          <a:prstGeom prst="rect">
            <a:avLst/>
          </a:prstGeom>
        </p:spPr>
      </p:pic>
      <p:pic>
        <p:nvPicPr>
          <p:cNvPr id="5" name="Picture 4" descr="A picture containing food&#10;&#10;Description automatically generated">
            <a:extLst>
              <a:ext uri="{FF2B5EF4-FFF2-40B4-BE49-F238E27FC236}">
                <a16:creationId xmlns:a16="http://schemas.microsoft.com/office/drawing/2014/main" id="{B3A50991-62E7-4359-ADD0-C643382E45EE}"/>
              </a:ext>
            </a:extLst>
          </p:cNvPr>
          <p:cNvPicPr>
            <a:picLocks noChangeAspect="1"/>
          </p:cNvPicPr>
          <p:nvPr/>
        </p:nvPicPr>
        <p:blipFill>
          <a:blip r:embed="rId6"/>
          <a:stretch>
            <a:fillRect/>
          </a:stretch>
        </p:blipFill>
        <p:spPr>
          <a:xfrm>
            <a:off x="7399172" y="1029447"/>
            <a:ext cx="4318239" cy="1483031"/>
          </a:xfrm>
          <a:prstGeom prst="rect">
            <a:avLst/>
          </a:prstGeom>
        </p:spPr>
      </p:pic>
      <p:sp>
        <p:nvSpPr>
          <p:cNvPr id="4" name="Date Placeholder 3">
            <a:extLst>
              <a:ext uri="{FF2B5EF4-FFF2-40B4-BE49-F238E27FC236}">
                <a16:creationId xmlns:a16="http://schemas.microsoft.com/office/drawing/2014/main" id="{B0105219-4E4D-43EB-8B4A-6410D534B817}"/>
              </a:ext>
            </a:extLst>
          </p:cNvPr>
          <p:cNvSpPr>
            <a:spLocks noGrp="1"/>
          </p:cNvSpPr>
          <p:nvPr>
            <p:ph type="dt" sz="half" idx="10"/>
          </p:nvPr>
        </p:nvSpPr>
        <p:spPr>
          <a:xfrm>
            <a:off x="7772400" y="6356350"/>
            <a:ext cx="2743200" cy="365125"/>
          </a:xfrm>
          <a:prstGeom prst="rect">
            <a:avLst/>
          </a:prstGeom>
        </p:spPr>
        <p:txBody>
          <a:bodyPr vert="horz" lIns="91440" tIns="45720" rIns="91440" bIns="45720" rtlCol="0">
            <a:normAutofit/>
          </a:bodyPr>
          <a:lstStyle/>
          <a:p>
            <a:pPr algn="r">
              <a:spcAft>
                <a:spcPts val="600"/>
              </a:spcAft>
            </a:pPr>
            <a:endParaRPr lang="en-US">
              <a:solidFill>
                <a:srgbClr val="FFFFFF"/>
              </a:solidFill>
            </a:endParaRPr>
          </a:p>
        </p:txBody>
      </p:sp>
      <p:sp>
        <p:nvSpPr>
          <p:cNvPr id="11" name="Slide Number Placeholder 10">
            <a:extLst>
              <a:ext uri="{FF2B5EF4-FFF2-40B4-BE49-F238E27FC236}">
                <a16:creationId xmlns:a16="http://schemas.microsoft.com/office/drawing/2014/main" id="{C4771F81-06D1-4D42-BC43-7E0F6FC53169}"/>
              </a:ext>
            </a:extLst>
          </p:cNvPr>
          <p:cNvSpPr>
            <a:spLocks noGrp="1"/>
          </p:cNvSpPr>
          <p:nvPr>
            <p:ph type="sldNum" sz="quarter" idx="12"/>
          </p:nvPr>
        </p:nvSpPr>
        <p:spPr>
          <a:xfrm>
            <a:off x="10691446" y="6356350"/>
            <a:ext cx="662354" cy="365125"/>
          </a:xfrm>
        </p:spPr>
        <p:txBody>
          <a:bodyPr vert="horz" lIns="91440" tIns="45720" rIns="91440" bIns="45720" rtlCol="0">
            <a:normAutofit/>
          </a:bodyPr>
          <a:lstStyle/>
          <a:p>
            <a:pPr>
              <a:lnSpc>
                <a:spcPct val="90000"/>
              </a:lnSpc>
              <a:spcAft>
                <a:spcPts val="600"/>
              </a:spcAft>
            </a:pPr>
            <a:fld id="{3A98EE3D-8CD1-4C3F-BD1C-C98C9596463C}" type="slidenum">
              <a:rPr lang="en-US">
                <a:solidFill>
                  <a:srgbClr val="FFFFFF"/>
                </a:solidFill>
              </a:rPr>
              <a:pPr>
                <a:lnSpc>
                  <a:spcPct val="90000"/>
                </a:lnSpc>
                <a:spcAft>
                  <a:spcPts val="600"/>
                </a:spcAft>
              </a:pPr>
              <a:t>2</a:t>
            </a:fld>
            <a:endParaRPr lang="en-US">
              <a:solidFill>
                <a:srgbClr val="FFFFFF"/>
              </a:solidFill>
            </a:endParaRPr>
          </a:p>
        </p:txBody>
      </p:sp>
      <p:pic>
        <p:nvPicPr>
          <p:cNvPr id="10" name="Picture 9">
            <a:extLst>
              <a:ext uri="{FF2B5EF4-FFF2-40B4-BE49-F238E27FC236}">
                <a16:creationId xmlns:a16="http://schemas.microsoft.com/office/drawing/2014/main" id="{7E135500-A5E8-4F39-AECA-941594E37B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47307" y="3744522"/>
            <a:ext cx="3122143" cy="2084030"/>
          </a:xfrm>
          <a:prstGeom prst="rect">
            <a:avLst/>
          </a:prstGeom>
        </p:spPr>
      </p:pic>
    </p:spTree>
    <p:extLst>
      <p:ext uri="{BB962C8B-B14F-4D97-AF65-F5344CB8AC3E}">
        <p14:creationId xmlns:p14="http://schemas.microsoft.com/office/powerpoint/2010/main" val="895915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DAB44-3E15-4E2D-93C4-320F32295418}"/>
              </a:ext>
            </a:extLst>
          </p:cNvPr>
          <p:cNvSpPr>
            <a:spLocks noGrp="1"/>
          </p:cNvSpPr>
          <p:nvPr>
            <p:ph type="title"/>
          </p:nvPr>
        </p:nvSpPr>
        <p:spPr/>
        <p:txBody>
          <a:bodyPr/>
          <a:lstStyle/>
          <a:p>
            <a:r>
              <a:rPr lang="en-US" dirty="0"/>
              <a:t>Zero Energy Now Committee</a:t>
            </a:r>
          </a:p>
        </p:txBody>
      </p:sp>
      <p:sp>
        <p:nvSpPr>
          <p:cNvPr id="4" name="Content Placeholder 3">
            <a:extLst>
              <a:ext uri="{FF2B5EF4-FFF2-40B4-BE49-F238E27FC236}">
                <a16:creationId xmlns:a16="http://schemas.microsoft.com/office/drawing/2014/main" id="{5419E5D1-A9AE-4CEA-B1C7-0CE2A9DC083C}"/>
              </a:ext>
            </a:extLst>
          </p:cNvPr>
          <p:cNvSpPr>
            <a:spLocks noGrp="1"/>
          </p:cNvSpPr>
          <p:nvPr>
            <p:ph idx="1"/>
          </p:nvPr>
        </p:nvSpPr>
        <p:spPr>
          <a:xfrm>
            <a:off x="615081" y="1670750"/>
            <a:ext cx="11547565" cy="4618405"/>
          </a:xfrm>
        </p:spPr>
        <p:txBody>
          <a:bodyPr>
            <a:normAutofit lnSpcReduction="10000"/>
          </a:bodyPr>
          <a:lstStyle/>
          <a:p>
            <a:r>
              <a:rPr lang="en-US" dirty="0"/>
              <a:t>Richard Faesy, Energy Futures Group (</a:t>
            </a:r>
            <a:r>
              <a:rPr lang="en-US" dirty="0">
                <a:hlinkClick r:id="rId2"/>
              </a:rPr>
              <a:t>rfaesy@energyfuturesgroup.com</a:t>
            </a:r>
            <a:r>
              <a:rPr lang="en-US" dirty="0"/>
              <a:t>)</a:t>
            </a:r>
          </a:p>
          <a:p>
            <a:r>
              <a:rPr lang="en-US" dirty="0"/>
              <a:t>Malcolm Gray, Montpelier Construction (</a:t>
            </a:r>
            <a:r>
              <a:rPr lang="it-IT" dirty="0">
                <a:hlinkClick r:id="rId3"/>
              </a:rPr>
              <a:t>malcolm@montpelierconstruction.com</a:t>
            </a:r>
            <a:r>
              <a:rPr lang="it-IT" dirty="0"/>
              <a:t>)</a:t>
            </a:r>
          </a:p>
          <a:p>
            <a:r>
              <a:rPr lang="nn-NO" dirty="0"/>
              <a:t>Derek </a:t>
            </a:r>
            <a:r>
              <a:rPr lang="nl-NL" dirty="0"/>
              <a:t>Koundakjian, Northeast Energy Efficiency Partnerships (</a:t>
            </a:r>
            <a:r>
              <a:rPr lang="nl-NL" dirty="0">
                <a:hlinkClick r:id="rId4"/>
              </a:rPr>
              <a:t>dkoundakjian@NEEP.org</a:t>
            </a:r>
            <a:r>
              <a:rPr lang="nl-NL" dirty="0"/>
              <a:t>)</a:t>
            </a:r>
          </a:p>
          <a:p>
            <a:r>
              <a:rPr lang="en-US" dirty="0"/>
              <a:t>Tom Perry, New Leaf Design (</a:t>
            </a:r>
            <a:r>
              <a:rPr lang="en-US" dirty="0">
                <a:hlinkClick r:id="rId5"/>
              </a:rPr>
              <a:t>newleafdesign@gmavt.net</a:t>
            </a:r>
            <a:r>
              <a:rPr lang="en-US" dirty="0"/>
              <a:t>)</a:t>
            </a:r>
          </a:p>
          <a:p>
            <a:r>
              <a:rPr lang="en-US" dirty="0"/>
              <a:t>Chuck Reiss, Reiss Building and Remodeling (</a:t>
            </a:r>
            <a:r>
              <a:rPr lang="nn-NO" dirty="0">
                <a:hlinkClick r:id="rId6"/>
              </a:rPr>
              <a:t>vbrreiss@gmavt.net</a:t>
            </a:r>
            <a:r>
              <a:rPr lang="nn-NO" dirty="0"/>
              <a:t>)</a:t>
            </a:r>
          </a:p>
          <a:p>
            <a:r>
              <a:rPr lang="nl-NL" dirty="0"/>
              <a:t>Matt Sharpe, Efficiency Vermont (</a:t>
            </a:r>
            <a:r>
              <a:rPr lang="nl-NL" dirty="0">
                <a:hlinkClick r:id="rId7"/>
              </a:rPr>
              <a:t>msharpe@veic.org</a:t>
            </a:r>
            <a:r>
              <a:rPr lang="nl-NL" dirty="0"/>
              <a:t>)</a:t>
            </a:r>
          </a:p>
          <a:p>
            <a:r>
              <a:rPr lang="nl-NL" dirty="0"/>
              <a:t>Gabrielle Stebbins, Energy Futures Group (</a:t>
            </a:r>
            <a:r>
              <a:rPr lang="nl-NL" dirty="0">
                <a:hlinkClick r:id="rId8"/>
              </a:rPr>
              <a:t>gstebbins@energyfuturesgroup.com</a:t>
            </a:r>
            <a:r>
              <a:rPr lang="nl-NL" dirty="0"/>
              <a:t>)</a:t>
            </a:r>
          </a:p>
          <a:p>
            <a:pPr marL="0" indent="0">
              <a:buNone/>
            </a:pPr>
            <a:endParaRPr lang="en-US" dirty="0"/>
          </a:p>
          <a:p>
            <a:pPr>
              <a:spcBef>
                <a:spcPts val="0"/>
              </a:spcBef>
              <a:spcAft>
                <a:spcPts val="0"/>
              </a:spcAft>
            </a:pPr>
            <a:endParaRPr lang="en-US" dirty="0"/>
          </a:p>
        </p:txBody>
      </p:sp>
      <p:sp>
        <p:nvSpPr>
          <p:cNvPr id="3" name="Date Placeholder 2">
            <a:extLst>
              <a:ext uri="{FF2B5EF4-FFF2-40B4-BE49-F238E27FC236}">
                <a16:creationId xmlns:a16="http://schemas.microsoft.com/office/drawing/2014/main" id="{F5EC2941-3930-46AD-8D04-3E4C99EC7F19}"/>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CA330EE1-789F-4DEF-AA90-B891C4DEEA2D}"/>
              </a:ext>
            </a:extLst>
          </p:cNvPr>
          <p:cNvSpPr>
            <a:spLocks noGrp="1"/>
          </p:cNvSpPr>
          <p:nvPr>
            <p:ph type="sldNum" sz="quarter" idx="12"/>
          </p:nvPr>
        </p:nvSpPr>
        <p:spPr/>
        <p:txBody>
          <a:bodyPr/>
          <a:lstStyle/>
          <a:p>
            <a:fld id="{3A98EE3D-8CD1-4C3F-BD1C-C98C9596463C}" type="slidenum">
              <a:rPr lang="en-US" smtClean="0"/>
              <a:t>20</a:t>
            </a:fld>
            <a:endParaRPr lang="en-US" dirty="0"/>
          </a:p>
        </p:txBody>
      </p:sp>
    </p:spTree>
    <p:extLst>
      <p:ext uri="{BB962C8B-B14F-4D97-AF65-F5344CB8AC3E}">
        <p14:creationId xmlns:p14="http://schemas.microsoft.com/office/powerpoint/2010/main" val="282155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DAB44-3E15-4E2D-93C4-320F32295418}"/>
              </a:ext>
            </a:extLst>
          </p:cNvPr>
          <p:cNvSpPr>
            <a:spLocks noGrp="1"/>
          </p:cNvSpPr>
          <p:nvPr>
            <p:ph type="title"/>
          </p:nvPr>
        </p:nvSpPr>
        <p:spPr/>
        <p:txBody>
          <a:bodyPr/>
          <a:lstStyle/>
          <a:p>
            <a:r>
              <a:rPr lang="en-US" b="1" dirty="0"/>
              <a:t>Interested in Zero Energy Now?</a:t>
            </a:r>
          </a:p>
        </p:txBody>
      </p:sp>
      <p:sp>
        <p:nvSpPr>
          <p:cNvPr id="4" name="Content Placeholder 3">
            <a:extLst>
              <a:ext uri="{FF2B5EF4-FFF2-40B4-BE49-F238E27FC236}">
                <a16:creationId xmlns:a16="http://schemas.microsoft.com/office/drawing/2014/main" id="{5419E5D1-A9AE-4CEA-B1C7-0CE2A9DC083C}"/>
              </a:ext>
            </a:extLst>
          </p:cNvPr>
          <p:cNvSpPr>
            <a:spLocks noGrp="1"/>
          </p:cNvSpPr>
          <p:nvPr>
            <p:ph idx="1"/>
          </p:nvPr>
        </p:nvSpPr>
        <p:spPr>
          <a:xfrm>
            <a:off x="615081" y="1670750"/>
            <a:ext cx="11547565" cy="4618405"/>
          </a:xfrm>
        </p:spPr>
        <p:txBody>
          <a:bodyPr>
            <a:normAutofit/>
          </a:bodyPr>
          <a:lstStyle/>
          <a:p>
            <a:pPr marL="0" indent="0" algn="ctr">
              <a:buNone/>
            </a:pPr>
            <a:r>
              <a:rPr lang="en-US" sz="3600" dirty="0"/>
              <a:t>Please contact us for more information:</a:t>
            </a:r>
          </a:p>
          <a:p>
            <a:pPr marL="0" indent="0" algn="ctr">
              <a:buNone/>
            </a:pPr>
            <a:endParaRPr lang="en-US" sz="3600" dirty="0"/>
          </a:p>
          <a:p>
            <a:pPr marL="0" indent="0" algn="ctr">
              <a:buNone/>
            </a:pPr>
            <a:r>
              <a:rPr lang="nl-NL" sz="3600" dirty="0"/>
              <a:t>Gabrielle Stebbins, Energy Futures Group (</a:t>
            </a:r>
            <a:r>
              <a:rPr lang="nl-NL" sz="3600" dirty="0">
                <a:hlinkClick r:id="rId2"/>
              </a:rPr>
              <a:t>gstebbins@energyfuturesgroup.com</a:t>
            </a:r>
            <a:r>
              <a:rPr lang="nl-NL" sz="3600" dirty="0"/>
              <a:t>)</a:t>
            </a:r>
          </a:p>
          <a:p>
            <a:pPr marL="0" indent="0" algn="ctr">
              <a:buNone/>
            </a:pPr>
            <a:r>
              <a:rPr lang="nl-NL" sz="3600" dirty="0"/>
              <a:t>802-825-9515</a:t>
            </a:r>
          </a:p>
          <a:p>
            <a:endParaRPr lang="nl-NL" dirty="0"/>
          </a:p>
          <a:p>
            <a:pPr marL="0" indent="0">
              <a:buNone/>
            </a:pPr>
            <a:endParaRPr lang="en-US" dirty="0"/>
          </a:p>
          <a:p>
            <a:pPr>
              <a:spcBef>
                <a:spcPts val="0"/>
              </a:spcBef>
              <a:spcAft>
                <a:spcPts val="0"/>
              </a:spcAft>
            </a:pPr>
            <a:endParaRPr lang="en-US" dirty="0"/>
          </a:p>
        </p:txBody>
      </p:sp>
      <p:sp>
        <p:nvSpPr>
          <p:cNvPr id="3" name="Date Placeholder 2">
            <a:extLst>
              <a:ext uri="{FF2B5EF4-FFF2-40B4-BE49-F238E27FC236}">
                <a16:creationId xmlns:a16="http://schemas.microsoft.com/office/drawing/2014/main" id="{F5EC2941-3930-46AD-8D04-3E4C99EC7F19}"/>
              </a:ext>
            </a:extLst>
          </p:cNvPr>
          <p:cNvSpPr>
            <a:spLocks noGrp="1"/>
          </p:cNvSpPr>
          <p:nvPr>
            <p:ph type="dt" sz="half" idx="10"/>
          </p:nvPr>
        </p:nvSpPr>
        <p:spPr/>
        <p:txBody>
          <a:bodyPr/>
          <a:lstStyle/>
          <a:p>
            <a:endParaRPr lang="en-US" dirty="0"/>
          </a:p>
        </p:txBody>
      </p:sp>
      <p:sp>
        <p:nvSpPr>
          <p:cNvPr id="7" name="Slide Number Placeholder 6">
            <a:extLst>
              <a:ext uri="{FF2B5EF4-FFF2-40B4-BE49-F238E27FC236}">
                <a16:creationId xmlns:a16="http://schemas.microsoft.com/office/drawing/2014/main" id="{CA330EE1-789F-4DEF-AA90-B891C4DEEA2D}"/>
              </a:ext>
            </a:extLst>
          </p:cNvPr>
          <p:cNvSpPr>
            <a:spLocks noGrp="1"/>
          </p:cNvSpPr>
          <p:nvPr>
            <p:ph type="sldNum" sz="quarter" idx="12"/>
          </p:nvPr>
        </p:nvSpPr>
        <p:spPr/>
        <p:txBody>
          <a:bodyPr/>
          <a:lstStyle/>
          <a:p>
            <a:fld id="{3A98EE3D-8CD1-4C3F-BD1C-C98C9596463C}" type="slidenum">
              <a:rPr lang="en-US" smtClean="0"/>
              <a:t>21</a:t>
            </a:fld>
            <a:endParaRPr lang="en-US" dirty="0"/>
          </a:p>
        </p:txBody>
      </p:sp>
    </p:spTree>
    <p:extLst>
      <p:ext uri="{BB962C8B-B14F-4D97-AF65-F5344CB8AC3E}">
        <p14:creationId xmlns:p14="http://schemas.microsoft.com/office/powerpoint/2010/main" val="515121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4E33A0-28EF-4191-9790-D8038FFFC2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0553" y="1554030"/>
            <a:ext cx="10551079" cy="5035911"/>
          </a:xfrm>
          <a:prstGeom prst="rect">
            <a:avLst/>
          </a:prstGeom>
        </p:spPr>
      </p:pic>
      <p:sp>
        <p:nvSpPr>
          <p:cNvPr id="2" name="Title 1">
            <a:extLst>
              <a:ext uri="{FF2B5EF4-FFF2-40B4-BE49-F238E27FC236}">
                <a16:creationId xmlns:a16="http://schemas.microsoft.com/office/drawing/2014/main" id="{9D78E819-EDEB-4123-B945-93FF733B6702}"/>
              </a:ext>
            </a:extLst>
          </p:cNvPr>
          <p:cNvSpPr>
            <a:spLocks noGrp="1"/>
          </p:cNvSpPr>
          <p:nvPr>
            <p:ph type="title"/>
          </p:nvPr>
        </p:nvSpPr>
        <p:spPr>
          <a:xfrm>
            <a:off x="627756" y="689019"/>
            <a:ext cx="10058400" cy="820980"/>
          </a:xfrm>
        </p:spPr>
        <p:txBody>
          <a:bodyPr>
            <a:normAutofit fontScale="90000"/>
          </a:bodyPr>
          <a:lstStyle/>
          <a:p>
            <a:r>
              <a:rPr lang="en-US" dirty="0"/>
              <a:t>The Problem and the Opportunity in Vermont  </a:t>
            </a:r>
          </a:p>
        </p:txBody>
      </p:sp>
      <p:sp>
        <p:nvSpPr>
          <p:cNvPr id="5" name="Date Placeholder 4">
            <a:extLst>
              <a:ext uri="{FF2B5EF4-FFF2-40B4-BE49-F238E27FC236}">
                <a16:creationId xmlns:a16="http://schemas.microsoft.com/office/drawing/2014/main" id="{D89A7329-1DFB-47A9-88EA-704C52C4F49B}"/>
              </a:ext>
            </a:extLst>
          </p:cNvPr>
          <p:cNvSpPr>
            <a:spLocks noGrp="1"/>
          </p:cNvSpPr>
          <p:nvPr>
            <p:ph type="dt" sz="half" idx="10"/>
          </p:nvPr>
        </p:nvSpPr>
        <p:spPr/>
        <p:txBody>
          <a:bodyPr/>
          <a:lstStyle/>
          <a:p>
            <a:endParaRPr lang="en-US" dirty="0"/>
          </a:p>
        </p:txBody>
      </p:sp>
      <p:sp>
        <p:nvSpPr>
          <p:cNvPr id="3" name="Slide Number Placeholder 2">
            <a:extLst>
              <a:ext uri="{FF2B5EF4-FFF2-40B4-BE49-F238E27FC236}">
                <a16:creationId xmlns:a16="http://schemas.microsoft.com/office/drawing/2014/main" id="{FEBE26A4-2823-4445-BB32-846DBA16F205}"/>
              </a:ext>
            </a:extLst>
          </p:cNvPr>
          <p:cNvSpPr>
            <a:spLocks noGrp="1"/>
          </p:cNvSpPr>
          <p:nvPr>
            <p:ph type="sldNum" sz="quarter" idx="12"/>
          </p:nvPr>
        </p:nvSpPr>
        <p:spPr/>
        <p:txBody>
          <a:bodyPr/>
          <a:lstStyle/>
          <a:p>
            <a:fld id="{3A98EE3D-8CD1-4C3F-BD1C-C98C9596463C}" type="slidenum">
              <a:rPr lang="en-US" smtClean="0"/>
              <a:t>3</a:t>
            </a:fld>
            <a:endParaRPr lang="en-US" dirty="0"/>
          </a:p>
        </p:txBody>
      </p:sp>
      <p:sp>
        <p:nvSpPr>
          <p:cNvPr id="6" name="Oval 5">
            <a:extLst>
              <a:ext uri="{FF2B5EF4-FFF2-40B4-BE49-F238E27FC236}">
                <a16:creationId xmlns:a16="http://schemas.microsoft.com/office/drawing/2014/main" id="{B53531AF-0C00-4FD9-92BC-530A781E14FE}"/>
              </a:ext>
            </a:extLst>
          </p:cNvPr>
          <p:cNvSpPr/>
          <p:nvPr/>
        </p:nvSpPr>
        <p:spPr>
          <a:xfrm>
            <a:off x="5256350" y="1991543"/>
            <a:ext cx="2086378" cy="46085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11BECDE-677D-4C26-AC3A-D94121867FC7}"/>
              </a:ext>
            </a:extLst>
          </p:cNvPr>
          <p:cNvSpPr/>
          <p:nvPr/>
        </p:nvSpPr>
        <p:spPr>
          <a:xfrm>
            <a:off x="7170281" y="1940543"/>
            <a:ext cx="1107583" cy="47072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574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07920-56A4-4F62-83BA-F96BF694F405}"/>
              </a:ext>
            </a:extLst>
          </p:cNvPr>
          <p:cNvSpPr>
            <a:spLocks noGrp="1"/>
          </p:cNvSpPr>
          <p:nvPr>
            <p:ph type="title"/>
          </p:nvPr>
        </p:nvSpPr>
        <p:spPr/>
        <p:txBody>
          <a:bodyPr/>
          <a:lstStyle/>
          <a:p>
            <a:r>
              <a:rPr lang="en-US" dirty="0"/>
              <a:t>Customer Confusion…</a:t>
            </a:r>
          </a:p>
        </p:txBody>
      </p:sp>
      <p:pic>
        <p:nvPicPr>
          <p:cNvPr id="5" name="Content Placeholder 4">
            <a:extLst>
              <a:ext uri="{FF2B5EF4-FFF2-40B4-BE49-F238E27FC236}">
                <a16:creationId xmlns:a16="http://schemas.microsoft.com/office/drawing/2014/main" id="{BC535541-3CCC-4A0B-8CCE-81E3729645F9}"/>
              </a:ext>
            </a:extLst>
          </p:cNvPr>
          <p:cNvPicPr>
            <a:picLocks noGrp="1"/>
          </p:cNvPicPr>
          <p:nvPr>
            <p:ph idx="1"/>
          </p:nvPr>
        </p:nvPicPr>
        <p:blipFill rotWithShape="1">
          <a:blip r:embed="rId3" cstate="print">
            <a:extLst>
              <a:ext uri="{28A0092B-C50C-407E-A947-70E740481C1C}">
                <a14:useLocalDpi xmlns:a14="http://schemas.microsoft.com/office/drawing/2010/main"/>
              </a:ext>
            </a:extLst>
          </a:blip>
          <a:srcRect/>
          <a:stretch/>
        </p:blipFill>
        <p:spPr bwMode="auto">
          <a:xfrm>
            <a:off x="2821577" y="1813391"/>
            <a:ext cx="5921829" cy="4883499"/>
          </a:xfrm>
          <a:prstGeom prst="rect">
            <a:avLst/>
          </a:prstGeom>
          <a:ln w="25400">
            <a:solidFill>
              <a:schemeClr val="tx1">
                <a:lumMod val="75000"/>
                <a:lumOff val="25000"/>
              </a:schemeClr>
            </a:solidFill>
          </a:ln>
          <a:extLst>
            <a:ext uri="{53640926-AAD7-44D8-BBD7-CCE9431645EC}">
              <a14:shadowObscured xmlns:a14="http://schemas.microsoft.com/office/drawing/2010/main"/>
            </a:ext>
          </a:extLst>
        </p:spPr>
      </p:pic>
      <p:sp>
        <p:nvSpPr>
          <p:cNvPr id="4" name="Date Placeholder 3">
            <a:extLst>
              <a:ext uri="{FF2B5EF4-FFF2-40B4-BE49-F238E27FC236}">
                <a16:creationId xmlns:a16="http://schemas.microsoft.com/office/drawing/2014/main" id="{D38CB3EB-41F0-418B-8A0E-6121E41346E0}"/>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453692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BE39F8-E846-49DB-BA84-0ABE82011AE0}"/>
              </a:ext>
            </a:extLst>
          </p:cNvPr>
          <p:cNvSpPr>
            <a:spLocks noGrp="1"/>
          </p:cNvSpPr>
          <p:nvPr>
            <p:ph type="title"/>
          </p:nvPr>
        </p:nvSpPr>
        <p:spPr>
          <a:xfrm>
            <a:off x="1097280" y="260845"/>
            <a:ext cx="10058400" cy="1450757"/>
          </a:xfrm>
        </p:spPr>
        <p:txBody>
          <a:bodyPr/>
          <a:lstStyle/>
          <a:p>
            <a:r>
              <a:rPr lang="en-US" dirty="0"/>
              <a:t>What is Zero Energy Now?</a:t>
            </a:r>
          </a:p>
        </p:txBody>
      </p:sp>
      <p:sp>
        <p:nvSpPr>
          <p:cNvPr id="3" name="Date Placeholder 2">
            <a:extLst>
              <a:ext uri="{FF2B5EF4-FFF2-40B4-BE49-F238E27FC236}">
                <a16:creationId xmlns:a16="http://schemas.microsoft.com/office/drawing/2014/main" id="{48D5D0EB-A8D4-4069-8C8F-EB3E5FD40583}"/>
              </a:ext>
            </a:extLst>
          </p:cNvPr>
          <p:cNvSpPr>
            <a:spLocks noGrp="1"/>
          </p:cNvSpPr>
          <p:nvPr>
            <p:ph type="dt" sz="half" idx="10"/>
          </p:nvPr>
        </p:nvSpPr>
        <p:spPr/>
        <p:txBody>
          <a:bodyPr/>
          <a:lstStyle/>
          <a:p>
            <a:endParaRPr lang="en-US" dirty="0"/>
          </a:p>
        </p:txBody>
      </p:sp>
      <p:sp>
        <p:nvSpPr>
          <p:cNvPr id="2" name="Slide Number Placeholder 1">
            <a:extLst>
              <a:ext uri="{FF2B5EF4-FFF2-40B4-BE49-F238E27FC236}">
                <a16:creationId xmlns:a16="http://schemas.microsoft.com/office/drawing/2014/main" id="{1CB50405-8B8B-473A-B2E8-4405F6DC1E31}"/>
              </a:ext>
            </a:extLst>
          </p:cNvPr>
          <p:cNvSpPr>
            <a:spLocks noGrp="1"/>
          </p:cNvSpPr>
          <p:nvPr>
            <p:ph type="sldNum" sz="quarter" idx="12"/>
          </p:nvPr>
        </p:nvSpPr>
        <p:spPr/>
        <p:txBody>
          <a:bodyPr/>
          <a:lstStyle/>
          <a:p>
            <a:fld id="{3A98EE3D-8CD1-4C3F-BD1C-C98C9596463C}" type="slidenum">
              <a:rPr lang="en-US" smtClean="0"/>
              <a:t>5</a:t>
            </a:fld>
            <a:endParaRPr lang="en-US" dirty="0"/>
          </a:p>
        </p:txBody>
      </p:sp>
      <p:pic>
        <p:nvPicPr>
          <p:cNvPr id="11" name="Picture 10">
            <a:extLst>
              <a:ext uri="{FF2B5EF4-FFF2-40B4-BE49-F238E27FC236}">
                <a16:creationId xmlns:a16="http://schemas.microsoft.com/office/drawing/2014/main" id="{1939542E-4B57-44E2-8251-11501B7100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1723" y="2118574"/>
            <a:ext cx="7150619" cy="4758462"/>
          </a:xfrm>
          <a:prstGeom prst="rect">
            <a:avLst/>
          </a:prstGeom>
        </p:spPr>
      </p:pic>
    </p:spTree>
    <p:extLst>
      <p:ext uri="{BB962C8B-B14F-4D97-AF65-F5344CB8AC3E}">
        <p14:creationId xmlns:p14="http://schemas.microsoft.com/office/powerpoint/2010/main" val="3993738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95E439-9018-49B6-B9F5-0F6C422D306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63527" y="3869927"/>
            <a:ext cx="3818013" cy="2851548"/>
          </a:xfrm>
          <a:prstGeom prst="rect">
            <a:avLst/>
          </a:prstGeom>
        </p:spPr>
      </p:pic>
      <p:pic>
        <p:nvPicPr>
          <p:cNvPr id="5" name="Picture 4" descr="A picture containing person, indoor, man, wall&#10;&#10;Description automatically generated">
            <a:extLst>
              <a:ext uri="{FF2B5EF4-FFF2-40B4-BE49-F238E27FC236}">
                <a16:creationId xmlns:a16="http://schemas.microsoft.com/office/drawing/2014/main" id="{15BF25C0-A4EA-4B65-8836-5D12F3CF267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61289" y="391885"/>
            <a:ext cx="5222490" cy="3209973"/>
          </a:xfrm>
          <a:prstGeom prst="rect">
            <a:avLst/>
          </a:prstGeom>
        </p:spPr>
      </p:pic>
      <p:pic>
        <p:nvPicPr>
          <p:cNvPr id="9" name="Picture 8" descr="A picture containing sky, solar cell, outdoor object, outdoor&#10;&#10;Description automatically generated">
            <a:extLst>
              <a:ext uri="{FF2B5EF4-FFF2-40B4-BE49-F238E27FC236}">
                <a16:creationId xmlns:a16="http://schemas.microsoft.com/office/drawing/2014/main" id="{11CBAC40-A515-40D4-A08B-0250AF1F29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79956" y="2454759"/>
            <a:ext cx="4468447" cy="3341270"/>
          </a:xfrm>
          <a:prstGeom prst="rect">
            <a:avLst/>
          </a:prstGeom>
        </p:spPr>
      </p:pic>
      <p:pic>
        <p:nvPicPr>
          <p:cNvPr id="6" name="Content Placeholder 7">
            <a:extLst>
              <a:ext uri="{FF2B5EF4-FFF2-40B4-BE49-F238E27FC236}">
                <a16:creationId xmlns:a16="http://schemas.microsoft.com/office/drawing/2014/main" id="{627038D2-4B6D-4327-8D1C-30A3EBF234B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34517" y="485463"/>
            <a:ext cx="2942340" cy="1153015"/>
          </a:xfrm>
          <a:prstGeom prst="rect">
            <a:avLst/>
          </a:prstGeom>
        </p:spPr>
      </p:pic>
      <p:sp>
        <p:nvSpPr>
          <p:cNvPr id="4" name="Slide Number Placeholder 3">
            <a:extLst>
              <a:ext uri="{FF2B5EF4-FFF2-40B4-BE49-F238E27FC236}">
                <a16:creationId xmlns:a16="http://schemas.microsoft.com/office/drawing/2014/main" id="{B5F2010F-E8CB-4254-925D-A6044C4928FB}"/>
              </a:ext>
            </a:extLst>
          </p:cNvPr>
          <p:cNvSpPr>
            <a:spLocks noGrp="1"/>
          </p:cNvSpPr>
          <p:nvPr>
            <p:ph type="sldNum" sz="quarter" idx="12"/>
          </p:nvPr>
        </p:nvSpPr>
        <p:spPr>
          <a:xfrm>
            <a:off x="9448800" y="6356350"/>
            <a:ext cx="2743200" cy="365125"/>
          </a:xfrm>
          <a:prstGeom prst="rect">
            <a:avLst/>
          </a:prstGeom>
        </p:spPr>
        <p:txBody>
          <a:bodyPr/>
          <a:lstStyle/>
          <a:p>
            <a:fld id="{E42F6C17-DAA1-41E2-B583-5330F87363CA}" type="slidenum">
              <a:rPr lang="en-US" smtClean="0"/>
              <a:t>6</a:t>
            </a:fld>
            <a:endParaRPr lang="en-US"/>
          </a:p>
        </p:txBody>
      </p:sp>
    </p:spTree>
    <p:extLst>
      <p:ext uri="{BB962C8B-B14F-4D97-AF65-F5344CB8AC3E}">
        <p14:creationId xmlns:p14="http://schemas.microsoft.com/office/powerpoint/2010/main" val="4063243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C9B65-1F47-4524-9EA2-33A49180A2CA}"/>
              </a:ext>
            </a:extLst>
          </p:cNvPr>
          <p:cNvSpPr>
            <a:spLocks noGrp="1"/>
          </p:cNvSpPr>
          <p:nvPr>
            <p:ph type="title"/>
          </p:nvPr>
        </p:nvSpPr>
        <p:spPr>
          <a:xfrm>
            <a:off x="1013691" y="721308"/>
            <a:ext cx="8229600" cy="780027"/>
          </a:xfrm>
        </p:spPr>
        <p:txBody>
          <a:bodyPr>
            <a:normAutofit/>
          </a:bodyPr>
          <a:lstStyle/>
          <a:p>
            <a:r>
              <a:rPr lang="en-US" dirty="0"/>
              <a:t>Key Program Elements</a:t>
            </a:r>
          </a:p>
        </p:txBody>
      </p:sp>
      <p:sp>
        <p:nvSpPr>
          <p:cNvPr id="4" name="Slide Number Placeholder 3">
            <a:extLst>
              <a:ext uri="{FF2B5EF4-FFF2-40B4-BE49-F238E27FC236}">
                <a16:creationId xmlns:a16="http://schemas.microsoft.com/office/drawing/2014/main" id="{340EAAD1-C5AE-4A31-A141-63584F370BEB}"/>
              </a:ext>
            </a:extLst>
          </p:cNvPr>
          <p:cNvSpPr>
            <a:spLocks noGrp="1"/>
          </p:cNvSpPr>
          <p:nvPr>
            <p:ph type="sldNum" sz="quarter" idx="12"/>
          </p:nvPr>
        </p:nvSpPr>
        <p:spPr>
          <a:xfrm>
            <a:off x="115988" y="6398010"/>
            <a:ext cx="565801" cy="387801"/>
          </a:xfrm>
          <a:prstGeom prst="rect">
            <a:avLst/>
          </a:prstGeom>
        </p:spPr>
        <p:txBody>
          <a:bodyPr/>
          <a:lstStyle/>
          <a:p>
            <a:fld id="{E42F6C17-DAA1-41E2-B583-5330F87363CA}" type="slidenum">
              <a:rPr lang="en-US" b="1" smtClean="0"/>
              <a:t>7</a:t>
            </a:fld>
            <a:endParaRPr lang="en-US" b="1"/>
          </a:p>
        </p:txBody>
      </p:sp>
      <p:sp>
        <p:nvSpPr>
          <p:cNvPr id="6" name="Flowchart: Connector 5">
            <a:extLst>
              <a:ext uri="{FF2B5EF4-FFF2-40B4-BE49-F238E27FC236}">
                <a16:creationId xmlns:a16="http://schemas.microsoft.com/office/drawing/2014/main" id="{7D9A33CB-AFEB-462F-B3C7-504E4884D6DC}"/>
              </a:ext>
            </a:extLst>
          </p:cNvPr>
          <p:cNvSpPr/>
          <p:nvPr/>
        </p:nvSpPr>
        <p:spPr>
          <a:xfrm>
            <a:off x="5128491" y="2003688"/>
            <a:ext cx="3780889" cy="3918473"/>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sp>
        <p:nvSpPr>
          <p:cNvPr id="10" name="Flowchart: Connector 9">
            <a:extLst>
              <a:ext uri="{FF2B5EF4-FFF2-40B4-BE49-F238E27FC236}">
                <a16:creationId xmlns:a16="http://schemas.microsoft.com/office/drawing/2014/main" id="{1CCA9703-EB60-4901-B76F-3DF6B4A1811F}"/>
              </a:ext>
            </a:extLst>
          </p:cNvPr>
          <p:cNvSpPr/>
          <p:nvPr/>
        </p:nvSpPr>
        <p:spPr>
          <a:xfrm>
            <a:off x="8168944" y="4246530"/>
            <a:ext cx="1416270" cy="1467672"/>
          </a:xfrm>
          <a:prstGeom prst="flowChartConnec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sp>
        <p:nvSpPr>
          <p:cNvPr id="11" name="Flowchart: Connector 10">
            <a:extLst>
              <a:ext uri="{FF2B5EF4-FFF2-40B4-BE49-F238E27FC236}">
                <a16:creationId xmlns:a16="http://schemas.microsoft.com/office/drawing/2014/main" id="{B621F4E6-0B08-4A32-9899-D629EE15867A}"/>
              </a:ext>
            </a:extLst>
          </p:cNvPr>
          <p:cNvSpPr/>
          <p:nvPr/>
        </p:nvSpPr>
        <p:spPr>
          <a:xfrm>
            <a:off x="6332968" y="5233340"/>
            <a:ext cx="1487214" cy="1467672"/>
          </a:xfrm>
          <a:prstGeom prst="flowChartConnec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sp>
        <p:nvSpPr>
          <p:cNvPr id="12" name="Flowchart: Connector 11">
            <a:extLst>
              <a:ext uri="{FF2B5EF4-FFF2-40B4-BE49-F238E27FC236}">
                <a16:creationId xmlns:a16="http://schemas.microsoft.com/office/drawing/2014/main" id="{457D8200-A5F3-4240-8961-E9A352364332}"/>
              </a:ext>
            </a:extLst>
          </p:cNvPr>
          <p:cNvSpPr/>
          <p:nvPr/>
        </p:nvSpPr>
        <p:spPr>
          <a:xfrm>
            <a:off x="4477239" y="4246530"/>
            <a:ext cx="1487214" cy="1467672"/>
          </a:xfrm>
          <a:prstGeom prst="flowChartConnector">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sp>
        <p:nvSpPr>
          <p:cNvPr id="13" name="Flowchart: Connector 12">
            <a:extLst>
              <a:ext uri="{FF2B5EF4-FFF2-40B4-BE49-F238E27FC236}">
                <a16:creationId xmlns:a16="http://schemas.microsoft.com/office/drawing/2014/main" id="{323A72EE-C35F-4032-A87C-5170FBF42FEC}"/>
              </a:ext>
            </a:extLst>
          </p:cNvPr>
          <p:cNvSpPr/>
          <p:nvPr/>
        </p:nvSpPr>
        <p:spPr>
          <a:xfrm>
            <a:off x="4428369" y="2003688"/>
            <a:ext cx="1531884" cy="1467672"/>
          </a:xfrm>
          <a:prstGeom prst="flowChartConnecto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sp>
        <p:nvSpPr>
          <p:cNvPr id="14" name="Flowchart: Connector 13">
            <a:extLst>
              <a:ext uri="{FF2B5EF4-FFF2-40B4-BE49-F238E27FC236}">
                <a16:creationId xmlns:a16="http://schemas.microsoft.com/office/drawing/2014/main" id="{DE352EF3-CB0B-45F8-88EF-71CDB7F4FB02}"/>
              </a:ext>
            </a:extLst>
          </p:cNvPr>
          <p:cNvSpPr/>
          <p:nvPr/>
        </p:nvSpPr>
        <p:spPr>
          <a:xfrm>
            <a:off x="8084421" y="2076834"/>
            <a:ext cx="1416270" cy="1467672"/>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sp>
        <p:nvSpPr>
          <p:cNvPr id="15" name="Flowchart: Connector 14">
            <a:extLst>
              <a:ext uri="{FF2B5EF4-FFF2-40B4-BE49-F238E27FC236}">
                <a16:creationId xmlns:a16="http://schemas.microsoft.com/office/drawing/2014/main" id="{BE0BFAB1-FD24-4122-BE1A-082BFE4D3E78}"/>
              </a:ext>
            </a:extLst>
          </p:cNvPr>
          <p:cNvSpPr/>
          <p:nvPr/>
        </p:nvSpPr>
        <p:spPr>
          <a:xfrm>
            <a:off x="6363027" y="1120250"/>
            <a:ext cx="1416270" cy="1467672"/>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a:p>
        </p:txBody>
      </p:sp>
      <p:sp>
        <p:nvSpPr>
          <p:cNvPr id="17" name="TextBox 16">
            <a:extLst>
              <a:ext uri="{FF2B5EF4-FFF2-40B4-BE49-F238E27FC236}">
                <a16:creationId xmlns:a16="http://schemas.microsoft.com/office/drawing/2014/main" id="{6DDEC834-0BE9-449F-A443-BAE83638307F}"/>
              </a:ext>
            </a:extLst>
          </p:cNvPr>
          <p:cNvSpPr txBox="1"/>
          <p:nvPr/>
        </p:nvSpPr>
        <p:spPr>
          <a:xfrm>
            <a:off x="6665531" y="1380180"/>
            <a:ext cx="1173872" cy="923330"/>
          </a:xfrm>
          <a:prstGeom prst="rect">
            <a:avLst/>
          </a:prstGeom>
          <a:noFill/>
        </p:spPr>
        <p:txBody>
          <a:bodyPr wrap="square" rtlCol="0">
            <a:spAutoFit/>
          </a:bodyPr>
          <a:lstStyle/>
          <a:p>
            <a:r>
              <a:rPr lang="en-US" sz="1800" b="1"/>
              <a:t>Building Energy Modeling</a:t>
            </a:r>
          </a:p>
        </p:txBody>
      </p:sp>
      <p:sp>
        <p:nvSpPr>
          <p:cNvPr id="18" name="TextBox 17">
            <a:extLst>
              <a:ext uri="{FF2B5EF4-FFF2-40B4-BE49-F238E27FC236}">
                <a16:creationId xmlns:a16="http://schemas.microsoft.com/office/drawing/2014/main" id="{2AA5CB01-A8F9-4A68-AEA5-38B7FA94964B}"/>
              </a:ext>
            </a:extLst>
          </p:cNvPr>
          <p:cNvSpPr txBox="1"/>
          <p:nvPr/>
        </p:nvSpPr>
        <p:spPr>
          <a:xfrm>
            <a:off x="8251926" y="2318495"/>
            <a:ext cx="1248765" cy="923330"/>
          </a:xfrm>
          <a:prstGeom prst="rect">
            <a:avLst/>
          </a:prstGeom>
          <a:noFill/>
        </p:spPr>
        <p:txBody>
          <a:bodyPr wrap="square" rtlCol="0">
            <a:spAutoFit/>
          </a:bodyPr>
          <a:lstStyle/>
          <a:p>
            <a:r>
              <a:rPr lang="en-US" sz="1800" b="1" dirty="0"/>
              <a:t>Custom Recommendations</a:t>
            </a:r>
          </a:p>
        </p:txBody>
      </p:sp>
      <p:sp>
        <p:nvSpPr>
          <p:cNvPr id="19" name="TextBox 18">
            <a:extLst>
              <a:ext uri="{FF2B5EF4-FFF2-40B4-BE49-F238E27FC236}">
                <a16:creationId xmlns:a16="http://schemas.microsoft.com/office/drawing/2014/main" id="{0982A409-3B53-4C32-A4CC-7DF9AC94C92F}"/>
              </a:ext>
            </a:extLst>
          </p:cNvPr>
          <p:cNvSpPr txBox="1"/>
          <p:nvPr/>
        </p:nvSpPr>
        <p:spPr>
          <a:xfrm>
            <a:off x="8313460" y="4645979"/>
            <a:ext cx="1208690" cy="646331"/>
          </a:xfrm>
          <a:prstGeom prst="rect">
            <a:avLst/>
          </a:prstGeom>
          <a:noFill/>
        </p:spPr>
        <p:txBody>
          <a:bodyPr wrap="square" rtlCol="0">
            <a:spAutoFit/>
          </a:bodyPr>
          <a:lstStyle/>
          <a:p>
            <a:r>
              <a:rPr lang="en-US" sz="1800" b="1"/>
              <a:t>Savings</a:t>
            </a:r>
          </a:p>
          <a:p>
            <a:r>
              <a:rPr lang="en-US" sz="1800" b="1"/>
              <a:t>Guarantee</a:t>
            </a:r>
          </a:p>
        </p:txBody>
      </p:sp>
      <p:sp>
        <p:nvSpPr>
          <p:cNvPr id="20" name="TextBox 19">
            <a:extLst>
              <a:ext uri="{FF2B5EF4-FFF2-40B4-BE49-F238E27FC236}">
                <a16:creationId xmlns:a16="http://schemas.microsoft.com/office/drawing/2014/main" id="{3E45D656-B9E9-4A3E-BA53-5EC6307450B2}"/>
              </a:ext>
            </a:extLst>
          </p:cNvPr>
          <p:cNvSpPr txBox="1"/>
          <p:nvPr/>
        </p:nvSpPr>
        <p:spPr>
          <a:xfrm>
            <a:off x="6511644" y="5735955"/>
            <a:ext cx="1129862" cy="369332"/>
          </a:xfrm>
          <a:prstGeom prst="rect">
            <a:avLst/>
          </a:prstGeom>
          <a:noFill/>
        </p:spPr>
        <p:txBody>
          <a:bodyPr wrap="square" rtlCol="0">
            <a:spAutoFit/>
          </a:bodyPr>
          <a:lstStyle/>
          <a:p>
            <a:r>
              <a:rPr lang="en-US" sz="1800" b="1"/>
              <a:t>Financing</a:t>
            </a:r>
          </a:p>
        </p:txBody>
      </p:sp>
      <p:sp>
        <p:nvSpPr>
          <p:cNvPr id="22" name="TextBox 21">
            <a:extLst>
              <a:ext uri="{FF2B5EF4-FFF2-40B4-BE49-F238E27FC236}">
                <a16:creationId xmlns:a16="http://schemas.microsoft.com/office/drawing/2014/main" id="{CAE4FA71-B1F0-4992-80FF-2AE92C992C17}"/>
              </a:ext>
            </a:extLst>
          </p:cNvPr>
          <p:cNvSpPr txBox="1"/>
          <p:nvPr/>
        </p:nvSpPr>
        <p:spPr>
          <a:xfrm>
            <a:off x="4661498" y="4560194"/>
            <a:ext cx="1487213" cy="923330"/>
          </a:xfrm>
          <a:prstGeom prst="rect">
            <a:avLst/>
          </a:prstGeom>
          <a:noFill/>
        </p:spPr>
        <p:txBody>
          <a:bodyPr wrap="square" rtlCol="0">
            <a:spAutoFit/>
          </a:bodyPr>
          <a:lstStyle/>
          <a:p>
            <a:r>
              <a:rPr lang="en-US" sz="1800" b="1" dirty="0"/>
              <a:t>Program </a:t>
            </a:r>
            <a:r>
              <a:rPr lang="en-US" sz="1800" b="1" dirty="0" err="1"/>
              <a:t>Implemen-tation</a:t>
            </a:r>
            <a:endParaRPr lang="en-US" sz="1800" b="1" dirty="0"/>
          </a:p>
        </p:txBody>
      </p:sp>
      <p:sp>
        <p:nvSpPr>
          <p:cNvPr id="25" name="TextBox 24">
            <a:extLst>
              <a:ext uri="{FF2B5EF4-FFF2-40B4-BE49-F238E27FC236}">
                <a16:creationId xmlns:a16="http://schemas.microsoft.com/office/drawing/2014/main" id="{60E34CA3-7A9F-4D37-A3C3-E45FF7F86868}"/>
              </a:ext>
            </a:extLst>
          </p:cNvPr>
          <p:cNvSpPr txBox="1"/>
          <p:nvPr/>
        </p:nvSpPr>
        <p:spPr>
          <a:xfrm>
            <a:off x="4490854" y="2393662"/>
            <a:ext cx="1339743" cy="646331"/>
          </a:xfrm>
          <a:prstGeom prst="rect">
            <a:avLst/>
          </a:prstGeom>
          <a:noFill/>
        </p:spPr>
        <p:txBody>
          <a:bodyPr wrap="square" rtlCol="0">
            <a:spAutoFit/>
          </a:bodyPr>
          <a:lstStyle/>
          <a:p>
            <a:pPr algn="ctr"/>
            <a:r>
              <a:rPr lang="en-US" sz="1800" b="1" dirty="0"/>
              <a:t>ZEN Contractors</a:t>
            </a:r>
          </a:p>
        </p:txBody>
      </p:sp>
      <p:pic>
        <p:nvPicPr>
          <p:cNvPr id="3" name="Picture 2">
            <a:extLst>
              <a:ext uri="{FF2B5EF4-FFF2-40B4-BE49-F238E27FC236}">
                <a16:creationId xmlns:a16="http://schemas.microsoft.com/office/drawing/2014/main" id="{2C2E0362-2310-4458-900C-21196B07A8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5261" y="3433470"/>
            <a:ext cx="2658086" cy="1036410"/>
          </a:xfrm>
          <a:prstGeom prst="rect">
            <a:avLst/>
          </a:prstGeom>
        </p:spPr>
      </p:pic>
    </p:spTree>
    <p:extLst>
      <p:ext uri="{BB962C8B-B14F-4D97-AF65-F5344CB8AC3E}">
        <p14:creationId xmlns:p14="http://schemas.microsoft.com/office/powerpoint/2010/main" val="2545877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94B08-E1AA-43DD-B87E-220D855FECA9}"/>
              </a:ext>
            </a:extLst>
          </p:cNvPr>
          <p:cNvSpPr>
            <a:spLocks noGrp="1"/>
          </p:cNvSpPr>
          <p:nvPr>
            <p:ph type="title"/>
          </p:nvPr>
        </p:nvSpPr>
        <p:spPr/>
        <p:txBody>
          <a:bodyPr/>
          <a:lstStyle/>
          <a:p>
            <a:r>
              <a:rPr lang="en-US" dirty="0"/>
              <a:t>Project Team</a:t>
            </a:r>
          </a:p>
        </p:txBody>
      </p:sp>
      <p:graphicFrame>
        <p:nvGraphicFramePr>
          <p:cNvPr id="5" name="Content Placeholder 4">
            <a:extLst>
              <a:ext uri="{FF2B5EF4-FFF2-40B4-BE49-F238E27FC236}">
                <a16:creationId xmlns:a16="http://schemas.microsoft.com/office/drawing/2014/main" id="{70DCE73B-3D24-45F5-AAC8-CAECBD30F0CC}"/>
              </a:ext>
            </a:extLst>
          </p:cNvPr>
          <p:cNvGraphicFramePr>
            <a:graphicFrameLocks noGrp="1"/>
          </p:cNvGraphicFramePr>
          <p:nvPr>
            <p:ph idx="1"/>
            <p:extLst>
              <p:ext uri="{D42A27DB-BD31-4B8C-83A1-F6EECF244321}">
                <p14:modId xmlns:p14="http://schemas.microsoft.com/office/powerpoint/2010/main" val="1294870277"/>
              </p:ext>
            </p:extLst>
          </p:nvPr>
        </p:nvGraphicFramePr>
        <p:xfrm>
          <a:off x="1864181" y="893167"/>
          <a:ext cx="9282790" cy="5703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FD90E36-ADF5-4959-9194-715698765A61}"/>
              </a:ext>
            </a:extLst>
          </p:cNvPr>
          <p:cNvSpPr>
            <a:spLocks noGrp="1"/>
          </p:cNvSpPr>
          <p:nvPr>
            <p:ph type="sldNum" sz="quarter" idx="12"/>
          </p:nvPr>
        </p:nvSpPr>
        <p:spPr/>
        <p:txBody>
          <a:bodyPr/>
          <a:lstStyle/>
          <a:p>
            <a:fld id="{3A98EE3D-8CD1-4C3F-BD1C-C98C9596463C}" type="slidenum">
              <a:rPr lang="en-US" smtClean="0"/>
              <a:t>8</a:t>
            </a:fld>
            <a:endParaRPr lang="en-US" dirty="0"/>
          </a:p>
        </p:txBody>
      </p:sp>
      <p:pic>
        <p:nvPicPr>
          <p:cNvPr id="6" name="Picture 5">
            <a:extLst>
              <a:ext uri="{FF2B5EF4-FFF2-40B4-BE49-F238E27FC236}">
                <a16:creationId xmlns:a16="http://schemas.microsoft.com/office/drawing/2014/main" id="{44C8C57D-AB09-4AD1-83CB-4AA9C5CDAFB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5081" y="5286249"/>
            <a:ext cx="2145978" cy="847417"/>
          </a:xfrm>
          <a:prstGeom prst="rect">
            <a:avLst/>
          </a:prstGeom>
        </p:spPr>
      </p:pic>
    </p:spTree>
    <p:extLst>
      <p:ext uri="{BB962C8B-B14F-4D97-AF65-F5344CB8AC3E}">
        <p14:creationId xmlns:p14="http://schemas.microsoft.com/office/powerpoint/2010/main" val="2410611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Rectangle 21">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23">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4034" y="321733"/>
            <a:ext cx="3426555"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A4C228-2318-4FF1-9A95-6A9C06B8C5AD}"/>
              </a:ext>
            </a:extLst>
          </p:cNvPr>
          <p:cNvSpPr>
            <a:spLocks noGrp="1"/>
          </p:cNvSpPr>
          <p:nvPr>
            <p:ph type="title"/>
          </p:nvPr>
        </p:nvSpPr>
        <p:spPr>
          <a:xfrm>
            <a:off x="1803308" y="234178"/>
            <a:ext cx="3026057" cy="1371599"/>
          </a:xfrm>
        </p:spPr>
        <p:txBody>
          <a:bodyPr anchor="b">
            <a:normAutofit/>
          </a:bodyPr>
          <a:lstStyle/>
          <a:p>
            <a:r>
              <a:rPr lang="en-US" sz="3100" b="1">
                <a:solidFill>
                  <a:srgbClr val="FFFFFF"/>
                </a:solidFill>
                <a:latin typeface="+mn-lt"/>
              </a:rPr>
              <a:t>Zero Energy Now Study</a:t>
            </a:r>
          </a:p>
        </p:txBody>
      </p:sp>
      <p:pic>
        <p:nvPicPr>
          <p:cNvPr id="13" name="Picture 12" descr="A house covered in snow&#10;&#10;Description automatically generated">
            <a:extLst>
              <a:ext uri="{FF2B5EF4-FFF2-40B4-BE49-F238E27FC236}">
                <a16:creationId xmlns:a16="http://schemas.microsoft.com/office/drawing/2014/main" id="{7C4AE11E-C5CF-4E26-853F-AECC569768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
          <a:stretch/>
        </p:blipFill>
        <p:spPr>
          <a:xfrm>
            <a:off x="5432245" y="325906"/>
            <a:ext cx="2324411" cy="1853873"/>
          </a:xfrm>
          <a:prstGeom prst="rect">
            <a:avLst/>
          </a:prstGeom>
        </p:spPr>
      </p:pic>
      <p:pic>
        <p:nvPicPr>
          <p:cNvPr id="11" name="Picture 10" descr="A house covered in snow&#10;&#10;Description automatically generated">
            <a:extLst>
              <a:ext uri="{FF2B5EF4-FFF2-40B4-BE49-F238E27FC236}">
                <a16:creationId xmlns:a16="http://schemas.microsoft.com/office/drawing/2014/main" id="{65088FCD-8D92-470D-AE83-29F04275BAA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81309" y="325905"/>
            <a:ext cx="2307385" cy="1853874"/>
          </a:xfrm>
          <a:prstGeom prst="rect">
            <a:avLst/>
          </a:prstGeom>
        </p:spPr>
      </p:pic>
      <p:sp>
        <p:nvSpPr>
          <p:cNvPr id="3" name="Content Placeholder 2">
            <a:extLst>
              <a:ext uri="{FF2B5EF4-FFF2-40B4-BE49-F238E27FC236}">
                <a16:creationId xmlns:a16="http://schemas.microsoft.com/office/drawing/2014/main" id="{5FF7521B-808E-4049-8F7E-97566FCC0451}"/>
              </a:ext>
            </a:extLst>
          </p:cNvPr>
          <p:cNvSpPr>
            <a:spLocks noGrp="1"/>
          </p:cNvSpPr>
          <p:nvPr>
            <p:ph idx="1"/>
          </p:nvPr>
        </p:nvSpPr>
        <p:spPr>
          <a:xfrm>
            <a:off x="2122693" y="1927509"/>
            <a:ext cx="2658884" cy="3636951"/>
          </a:xfrm>
        </p:spPr>
        <p:txBody>
          <a:bodyPr anchor="t">
            <a:normAutofit/>
          </a:bodyPr>
          <a:lstStyle/>
          <a:p>
            <a:r>
              <a:rPr lang="en-US" sz="1700">
                <a:solidFill>
                  <a:srgbClr val="FFFFFF"/>
                </a:solidFill>
              </a:rPr>
              <a:t>35 homes </a:t>
            </a:r>
          </a:p>
          <a:p>
            <a:r>
              <a:rPr lang="en-US" sz="1700">
                <a:solidFill>
                  <a:srgbClr val="FFFFFF"/>
                </a:solidFill>
              </a:rPr>
              <a:t>24 evaluated</a:t>
            </a:r>
          </a:p>
          <a:p>
            <a:r>
              <a:rPr lang="en-US" sz="1700">
                <a:solidFill>
                  <a:srgbClr val="FFFFFF"/>
                </a:solidFill>
              </a:rPr>
              <a:t>Post-improvement</a:t>
            </a:r>
          </a:p>
          <a:p>
            <a:pPr lvl="1"/>
            <a:r>
              <a:rPr lang="en-US" sz="1700">
                <a:solidFill>
                  <a:srgbClr val="FFFFFF"/>
                </a:solidFill>
              </a:rPr>
              <a:t>Fuel and electricity </a:t>
            </a:r>
          </a:p>
          <a:p>
            <a:r>
              <a:rPr lang="en-US" sz="1700">
                <a:solidFill>
                  <a:srgbClr val="FFFFFF"/>
                </a:solidFill>
              </a:rPr>
              <a:t>Customer satisfaction</a:t>
            </a:r>
          </a:p>
        </p:txBody>
      </p:sp>
      <p:pic>
        <p:nvPicPr>
          <p:cNvPr id="17" name="Picture 16" descr="A house with trees in the front yard&#10;&#10;Description automatically generated">
            <a:extLst>
              <a:ext uri="{FF2B5EF4-FFF2-40B4-BE49-F238E27FC236}">
                <a16:creationId xmlns:a16="http://schemas.microsoft.com/office/drawing/2014/main" id="{2C9BF4C6-6E05-43B3-8335-61FAB5B6F0D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29336" y="2503953"/>
            <a:ext cx="2336930" cy="1850097"/>
          </a:xfrm>
          <a:prstGeom prst="rect">
            <a:avLst/>
          </a:prstGeom>
        </p:spPr>
      </p:pic>
      <p:pic>
        <p:nvPicPr>
          <p:cNvPr id="7" name="Picture 6" descr="A tree in front of a house&#10;&#10;Description automatically generated">
            <a:extLst>
              <a:ext uri="{FF2B5EF4-FFF2-40B4-BE49-F238E27FC236}">
                <a16:creationId xmlns:a16="http://schemas.microsoft.com/office/drawing/2014/main" id="{C4F2409E-0233-4D4C-9A50-1DCF4C03F9C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3"/>
          <a:stretch/>
        </p:blipFill>
        <p:spPr>
          <a:xfrm>
            <a:off x="8098496" y="2503953"/>
            <a:ext cx="2293331" cy="1850097"/>
          </a:xfrm>
          <a:prstGeom prst="rect">
            <a:avLst/>
          </a:prstGeom>
        </p:spPr>
      </p:pic>
      <p:pic>
        <p:nvPicPr>
          <p:cNvPr id="15" name="Picture 14" descr="A house covered in snow&#10;&#10;Description automatically generated">
            <a:extLst>
              <a:ext uri="{FF2B5EF4-FFF2-40B4-BE49-F238E27FC236}">
                <a16:creationId xmlns:a16="http://schemas.microsoft.com/office/drawing/2014/main" id="{6B9CFF30-89D1-440E-9C4D-639C56045F3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1"/>
          <a:stretch/>
        </p:blipFill>
        <p:spPr>
          <a:xfrm>
            <a:off x="5429337" y="4635823"/>
            <a:ext cx="2383700" cy="1923787"/>
          </a:xfrm>
          <a:prstGeom prst="rect">
            <a:avLst/>
          </a:prstGeom>
        </p:spPr>
      </p:pic>
      <p:pic>
        <p:nvPicPr>
          <p:cNvPr id="9" name="Picture 8" descr="A car parked in front of a house&#10;&#10;Description automatically generated">
            <a:extLst>
              <a:ext uri="{FF2B5EF4-FFF2-40B4-BE49-F238E27FC236}">
                <a16:creationId xmlns:a16="http://schemas.microsoft.com/office/drawing/2014/main" id="{6C427DF5-E9A4-45D7-A187-0F387EB009C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079153" y="4649695"/>
            <a:ext cx="2311696" cy="1878513"/>
          </a:xfrm>
          <a:prstGeom prst="rect">
            <a:avLst/>
          </a:prstGeom>
        </p:spPr>
      </p:pic>
      <p:sp>
        <p:nvSpPr>
          <p:cNvPr id="4" name="Slide Number Placeholder 3">
            <a:extLst>
              <a:ext uri="{FF2B5EF4-FFF2-40B4-BE49-F238E27FC236}">
                <a16:creationId xmlns:a16="http://schemas.microsoft.com/office/drawing/2014/main" id="{3058FDD1-E8BF-42B2-B59A-1197072448FD}"/>
              </a:ext>
            </a:extLst>
          </p:cNvPr>
          <p:cNvSpPr>
            <a:spLocks noGrp="1"/>
          </p:cNvSpPr>
          <p:nvPr>
            <p:ph type="sldNum" sz="quarter" idx="12"/>
          </p:nvPr>
        </p:nvSpPr>
        <p:spPr>
          <a:xfrm>
            <a:off x="7986679" y="6495083"/>
            <a:ext cx="2057400" cy="365125"/>
          </a:xfrm>
          <a:prstGeom prst="ellipse">
            <a:avLst/>
          </a:prstGeom>
        </p:spPr>
        <p:txBody>
          <a:bodyPr>
            <a:normAutofit/>
          </a:bodyPr>
          <a:lstStyle/>
          <a:p>
            <a:pPr marL="0" marR="0" lvl="0" indent="0" algn="r" defTabSz="342900" rtl="0" eaLnBrk="1" fontAlgn="auto" latinLnBrk="0" hangingPunct="1">
              <a:lnSpc>
                <a:spcPct val="100000"/>
              </a:lnSpc>
              <a:spcBef>
                <a:spcPts val="0"/>
              </a:spcBef>
              <a:spcAft>
                <a:spcPts val="450"/>
              </a:spcAft>
              <a:buClrTx/>
              <a:buSzTx/>
              <a:buFontTx/>
              <a:buNone/>
              <a:tabLst/>
              <a:defRPr/>
            </a:pPr>
            <a:fld id="{E42F6C17-DAA1-41E2-B583-5330F87363CA}" type="slidenum">
              <a:rPr kumimoji="0" lang="en-US" sz="900" b="0" i="0" u="none" strike="noStrike" kern="1200" cap="none" spc="0" normalizeH="0" baseline="0" noProof="0">
                <a:ln>
                  <a:noFill/>
                </a:ln>
                <a:solidFill>
                  <a:prstClr val="white">
                    <a:lumMod val="75000"/>
                    <a:lumOff val="25000"/>
                  </a:prstClr>
                </a:solidFill>
                <a:effectLst/>
                <a:uLnTx/>
                <a:uFillTx/>
                <a:latin typeface="Calibri" panose="020F0502020204030204"/>
                <a:ea typeface="+mn-ea"/>
                <a:cs typeface="+mn-cs"/>
              </a:rPr>
              <a:pPr marL="0" marR="0" lvl="0" indent="0" algn="r" defTabSz="342900" rtl="0" eaLnBrk="1" fontAlgn="auto" latinLnBrk="0" hangingPunct="1">
                <a:lnSpc>
                  <a:spcPct val="100000"/>
                </a:lnSpc>
                <a:spcBef>
                  <a:spcPts val="0"/>
                </a:spcBef>
                <a:spcAft>
                  <a:spcPts val="450"/>
                </a:spcAft>
                <a:buClrTx/>
                <a:buSzTx/>
                <a:buFontTx/>
                <a:buNone/>
                <a:tabLst/>
                <a:defRPr/>
              </a:pPr>
              <a:t>9</a:t>
            </a:fld>
            <a:endParaRPr kumimoji="0" lang="en-US" sz="900" b="0" i="0" u="none" strike="noStrike" kern="1200" cap="none" spc="0" normalizeH="0" baseline="0" noProof="0">
              <a:ln>
                <a:noFill/>
              </a:ln>
              <a:solidFill>
                <a:prstClr val="white">
                  <a:lumMod val="75000"/>
                  <a:lumOff val="25000"/>
                </a:prstClr>
              </a:solidFill>
              <a:effectLst/>
              <a:uLnTx/>
              <a:uFillTx/>
              <a:latin typeface="Calibri" panose="020F0502020204030204"/>
              <a:ea typeface="+mn-ea"/>
              <a:cs typeface="+mn-cs"/>
            </a:endParaRPr>
          </a:p>
        </p:txBody>
      </p:sp>
      <p:pic>
        <p:nvPicPr>
          <p:cNvPr id="21" name="Picture 20" descr="A house covered in snow&#10;&#10;Description automatically generated">
            <a:extLst>
              <a:ext uri="{FF2B5EF4-FFF2-40B4-BE49-F238E27FC236}">
                <a16:creationId xmlns:a16="http://schemas.microsoft.com/office/drawing/2014/main" id="{CF324386-D4FD-4FC0-8FCE-B4AC67C5837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37679" y="4635823"/>
            <a:ext cx="2952909" cy="1923787"/>
          </a:xfrm>
          <a:prstGeom prst="rect">
            <a:avLst/>
          </a:prstGeom>
        </p:spPr>
      </p:pic>
    </p:spTree>
    <p:extLst>
      <p:ext uri="{BB962C8B-B14F-4D97-AF65-F5344CB8AC3E}">
        <p14:creationId xmlns:p14="http://schemas.microsoft.com/office/powerpoint/2010/main" val="92587593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58427FD0CC4444B87AB1CF5C8D52EB" ma:contentTypeVersion="12" ma:contentTypeDescription="Create a new document." ma:contentTypeScope="" ma:versionID="371c25a5418dedaa8a44cde6c16a65f5">
  <xsd:schema xmlns:xsd="http://www.w3.org/2001/XMLSchema" xmlns:xs="http://www.w3.org/2001/XMLSchema" xmlns:p="http://schemas.microsoft.com/office/2006/metadata/properties" xmlns:ns2="173c2605-4b7d-457e-8dba-1d57dca954fb" xmlns:ns3="2546f5b2-04f2-4a0e-9993-466f4f9aad71" targetNamespace="http://schemas.microsoft.com/office/2006/metadata/properties" ma:root="true" ma:fieldsID="da0297ac4ff1fd67c0c0b6e0c4c6836f" ns2:_="" ns3:_="">
    <xsd:import namespace="173c2605-4b7d-457e-8dba-1d57dca954fb"/>
    <xsd:import namespace="2546f5b2-04f2-4a0e-9993-466f4f9aad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3c2605-4b7d-457e-8dba-1d57dca954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46f5b2-04f2-4a0e-9993-466f4f9aad7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596C9E-7B6F-452D-89F4-C3CC33CC9FDF}">
  <ds:schemaRefs>
    <ds:schemaRef ds:uri="http://schemas.microsoft.com/sharepoint/v3/contenttype/forms"/>
  </ds:schemaRefs>
</ds:datastoreItem>
</file>

<file path=customXml/itemProps2.xml><?xml version="1.0" encoding="utf-8"?>
<ds:datastoreItem xmlns:ds="http://schemas.openxmlformats.org/officeDocument/2006/customXml" ds:itemID="{CAD80A76-DFCE-4759-A0B2-50F9B8CD4C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3c2605-4b7d-457e-8dba-1d57dca954fb"/>
    <ds:schemaRef ds:uri="2546f5b2-04f2-4a0e-9993-466f4f9aad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7CB65C-6026-4ED0-9E75-D1C3268E9E7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162</TotalTime>
  <Words>2351</Words>
  <Application>Microsoft Office PowerPoint</Application>
  <PresentationFormat>Widescreen</PresentationFormat>
  <Paragraphs>277</Paragraphs>
  <Slides>21</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Gill Sans</vt:lpstr>
      <vt:lpstr>Wingdings</vt:lpstr>
      <vt:lpstr>1_Office Theme</vt:lpstr>
      <vt:lpstr>Vermont’s Zero Energy Now Program</vt:lpstr>
      <vt:lpstr>PowerPoint Presentation</vt:lpstr>
      <vt:lpstr>The Problem and the Opportunity in Vermont  </vt:lpstr>
      <vt:lpstr>Customer Confusion…</vt:lpstr>
      <vt:lpstr>What is Zero Energy Now?</vt:lpstr>
      <vt:lpstr>PowerPoint Presentation</vt:lpstr>
      <vt:lpstr>Key Program Elements</vt:lpstr>
      <vt:lpstr>Project Team</vt:lpstr>
      <vt:lpstr>Zero Energy Now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Lessons Learned</vt:lpstr>
      <vt:lpstr>Vision for Success</vt:lpstr>
      <vt:lpstr>Zero Energy Now Committee</vt:lpstr>
      <vt:lpstr>Interested in Zero Energy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Strategies for Electrification –  Zero Energy Now / Total Energy Pathways</dc:title>
  <dc:creator>Richard Faesy</dc:creator>
  <cp:lastModifiedBy>Richard Faesy</cp:lastModifiedBy>
  <cp:revision>12</cp:revision>
  <dcterms:created xsi:type="dcterms:W3CDTF">2020-11-10T00:33:10Z</dcterms:created>
  <dcterms:modified xsi:type="dcterms:W3CDTF">2021-01-31T13:18:06Z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998400</vt:r8>
  </property>
  <property fmtid="{D5CDD505-2E9C-101B-9397-08002B2CF9AE}" pid="3" name="ContentTypeId">
    <vt:lpwstr>0x010100A558427FD0CC4444B87AB1CF5C8D52EB</vt:lpwstr>
  </property>
</Properties>
</file>